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6"/>
  </p:notesMasterIdLst>
  <p:sldIdLst>
    <p:sldId id="257" r:id="rId3"/>
    <p:sldId id="1132" r:id="rId4"/>
    <p:sldId id="1061" r:id="rId5"/>
    <p:sldId id="1067" r:id="rId6"/>
    <p:sldId id="1104" r:id="rId7"/>
    <p:sldId id="305" r:id="rId8"/>
    <p:sldId id="549" r:id="rId9"/>
    <p:sldId id="1133" r:id="rId10"/>
    <p:sldId id="1114" r:id="rId11"/>
    <p:sldId id="1113" r:id="rId12"/>
    <p:sldId id="1117" r:id="rId13"/>
    <p:sldId id="1105" r:id="rId14"/>
    <p:sldId id="111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96"/>
    <p:restoredTop sz="67395"/>
  </p:normalViewPr>
  <p:slideViewPr>
    <p:cSldViewPr snapToGrid="0" snapToObjects="1">
      <p:cViewPr varScale="1">
        <p:scale>
          <a:sx n="59" d="100"/>
          <a:sy n="59" d="100"/>
        </p:scale>
        <p:origin x="14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9F217E-90F3-0446-AC3B-352B51004BC4}" type="doc">
      <dgm:prSet loTypeId="urn:microsoft.com/office/officeart/2005/8/layout/venn1" loCatId="" qsTypeId="urn:microsoft.com/office/officeart/2005/8/quickstyle/3d3" qsCatId="3D" csTypeId="urn:microsoft.com/office/officeart/2005/8/colors/colorful4" csCatId="colorful" phldr="1"/>
      <dgm:spPr/>
    </dgm:pt>
    <dgm:pt modelId="{E82ED334-E60F-6547-A876-C68EABD30F86}">
      <dgm:prSet phldrT="[Text]"/>
      <dgm:spPr/>
      <dgm:t>
        <a:bodyPr/>
        <a:lstStyle/>
        <a:p>
          <a:r>
            <a:rPr lang="en-GB" dirty="0"/>
            <a:t>Role &amp; Organisation</a:t>
          </a:r>
        </a:p>
      </dgm:t>
    </dgm:pt>
    <dgm:pt modelId="{73F37FDE-226E-B14B-8FF7-40616BA54858}" type="parTrans" cxnId="{F8DF5267-18C8-A040-87D7-5AFCCD49F372}">
      <dgm:prSet/>
      <dgm:spPr/>
      <dgm:t>
        <a:bodyPr/>
        <a:lstStyle/>
        <a:p>
          <a:endParaRPr lang="en-GB"/>
        </a:p>
      </dgm:t>
    </dgm:pt>
    <dgm:pt modelId="{3944E892-40D0-E44E-8799-88673C51724B}" type="sibTrans" cxnId="{F8DF5267-18C8-A040-87D7-5AFCCD49F372}">
      <dgm:prSet/>
      <dgm:spPr/>
      <dgm:t>
        <a:bodyPr/>
        <a:lstStyle/>
        <a:p>
          <a:endParaRPr lang="en-GB"/>
        </a:p>
      </dgm:t>
    </dgm:pt>
    <dgm:pt modelId="{438F6872-7E72-B840-861B-24FCD7A3FD60}">
      <dgm:prSet phldrT="[Text]"/>
      <dgm:spPr/>
      <dgm:t>
        <a:bodyPr/>
        <a:lstStyle/>
        <a:p>
          <a:r>
            <a:rPr lang="en-GB" dirty="0"/>
            <a:t>Context</a:t>
          </a:r>
        </a:p>
      </dgm:t>
    </dgm:pt>
    <dgm:pt modelId="{5725FC2D-3FCD-C64A-84A3-75E9CF6F8D55}" type="parTrans" cxnId="{C5618C04-D5BE-FF42-92A2-6931AE418DB2}">
      <dgm:prSet/>
      <dgm:spPr/>
      <dgm:t>
        <a:bodyPr/>
        <a:lstStyle/>
        <a:p>
          <a:endParaRPr lang="en-GB"/>
        </a:p>
      </dgm:t>
    </dgm:pt>
    <dgm:pt modelId="{956B4AA8-6FAF-D146-AD64-ADA368B3164C}" type="sibTrans" cxnId="{C5618C04-D5BE-FF42-92A2-6931AE418DB2}">
      <dgm:prSet/>
      <dgm:spPr/>
      <dgm:t>
        <a:bodyPr/>
        <a:lstStyle/>
        <a:p>
          <a:endParaRPr lang="en-GB"/>
        </a:p>
      </dgm:t>
    </dgm:pt>
    <dgm:pt modelId="{E750FDFB-4254-0D4D-94F4-B691291DB6DE}">
      <dgm:prSet phldrT="[Text]"/>
      <dgm:spPr/>
      <dgm:t>
        <a:bodyPr/>
        <a:lstStyle/>
        <a:p>
          <a:r>
            <a:rPr lang="en-GB" dirty="0"/>
            <a:t>Individual </a:t>
          </a:r>
        </a:p>
      </dgm:t>
    </dgm:pt>
    <dgm:pt modelId="{983ED563-91D6-C540-93D1-F7B84F54028B}" type="parTrans" cxnId="{C1479674-1E46-0948-B416-AD407FDD34BD}">
      <dgm:prSet/>
      <dgm:spPr/>
      <dgm:t>
        <a:bodyPr/>
        <a:lstStyle/>
        <a:p>
          <a:endParaRPr lang="en-GB"/>
        </a:p>
      </dgm:t>
    </dgm:pt>
    <dgm:pt modelId="{4113FA38-87A0-1848-A2E0-1A1E4684F15F}" type="sibTrans" cxnId="{C1479674-1E46-0948-B416-AD407FDD34BD}">
      <dgm:prSet/>
      <dgm:spPr/>
      <dgm:t>
        <a:bodyPr/>
        <a:lstStyle/>
        <a:p>
          <a:endParaRPr lang="en-GB"/>
        </a:p>
      </dgm:t>
    </dgm:pt>
    <dgm:pt modelId="{99DF55F7-3A7B-C241-9521-D144921BFD21}" type="pres">
      <dgm:prSet presAssocID="{A59F217E-90F3-0446-AC3B-352B51004BC4}" presName="compositeShape" presStyleCnt="0">
        <dgm:presLayoutVars>
          <dgm:chMax val="7"/>
          <dgm:dir/>
          <dgm:resizeHandles val="exact"/>
        </dgm:presLayoutVars>
      </dgm:prSet>
      <dgm:spPr/>
    </dgm:pt>
    <dgm:pt modelId="{1AA0CAD5-12EE-7D4D-97EF-76106A004E12}" type="pres">
      <dgm:prSet presAssocID="{E82ED334-E60F-6547-A876-C68EABD30F86}" presName="circ1" presStyleLbl="vennNode1" presStyleIdx="0" presStyleCnt="3"/>
      <dgm:spPr/>
    </dgm:pt>
    <dgm:pt modelId="{B5A6F67A-482C-924A-BAD0-24C1783F2525}" type="pres">
      <dgm:prSet presAssocID="{E82ED334-E60F-6547-A876-C68EABD30F86}" presName="circ1Tx" presStyleLbl="revTx" presStyleIdx="0" presStyleCnt="0">
        <dgm:presLayoutVars>
          <dgm:chMax val="0"/>
          <dgm:chPref val="0"/>
          <dgm:bulletEnabled val="1"/>
        </dgm:presLayoutVars>
      </dgm:prSet>
      <dgm:spPr/>
    </dgm:pt>
    <dgm:pt modelId="{55076257-804D-6B4B-B775-5DA867321562}" type="pres">
      <dgm:prSet presAssocID="{438F6872-7E72-B840-861B-24FCD7A3FD60}" presName="circ2" presStyleLbl="vennNode1" presStyleIdx="1" presStyleCnt="3" custLinFactNeighborY="-2010"/>
      <dgm:spPr/>
    </dgm:pt>
    <dgm:pt modelId="{32062986-8E3F-EC4B-A1F6-03C35AB88F2F}" type="pres">
      <dgm:prSet presAssocID="{438F6872-7E72-B840-861B-24FCD7A3FD60}" presName="circ2Tx" presStyleLbl="revTx" presStyleIdx="0" presStyleCnt="0">
        <dgm:presLayoutVars>
          <dgm:chMax val="0"/>
          <dgm:chPref val="0"/>
          <dgm:bulletEnabled val="1"/>
        </dgm:presLayoutVars>
      </dgm:prSet>
      <dgm:spPr/>
    </dgm:pt>
    <dgm:pt modelId="{EC45507B-B799-1C4E-8126-95EEE46173C7}" type="pres">
      <dgm:prSet presAssocID="{E750FDFB-4254-0D4D-94F4-B691291DB6DE}" presName="circ3" presStyleLbl="vennNode1" presStyleIdx="2" presStyleCnt="3"/>
      <dgm:spPr/>
    </dgm:pt>
    <dgm:pt modelId="{2C55668B-BE5A-0A41-ACF3-7701E4C3B27E}" type="pres">
      <dgm:prSet presAssocID="{E750FDFB-4254-0D4D-94F4-B691291DB6DE}" presName="circ3Tx" presStyleLbl="revTx" presStyleIdx="0" presStyleCnt="0">
        <dgm:presLayoutVars>
          <dgm:chMax val="0"/>
          <dgm:chPref val="0"/>
          <dgm:bulletEnabled val="1"/>
        </dgm:presLayoutVars>
      </dgm:prSet>
      <dgm:spPr/>
    </dgm:pt>
  </dgm:ptLst>
  <dgm:cxnLst>
    <dgm:cxn modelId="{C5618C04-D5BE-FF42-92A2-6931AE418DB2}" srcId="{A59F217E-90F3-0446-AC3B-352B51004BC4}" destId="{438F6872-7E72-B840-861B-24FCD7A3FD60}" srcOrd="1" destOrd="0" parTransId="{5725FC2D-3FCD-C64A-84A3-75E9CF6F8D55}" sibTransId="{956B4AA8-6FAF-D146-AD64-ADA368B3164C}"/>
    <dgm:cxn modelId="{F8DF5267-18C8-A040-87D7-5AFCCD49F372}" srcId="{A59F217E-90F3-0446-AC3B-352B51004BC4}" destId="{E82ED334-E60F-6547-A876-C68EABD30F86}" srcOrd="0" destOrd="0" parTransId="{73F37FDE-226E-B14B-8FF7-40616BA54858}" sibTransId="{3944E892-40D0-E44E-8799-88673C51724B}"/>
    <dgm:cxn modelId="{777BDD6A-8CA6-A44D-AC4D-7F156A1E6FE6}" type="presOf" srcId="{E82ED334-E60F-6547-A876-C68EABD30F86}" destId="{1AA0CAD5-12EE-7D4D-97EF-76106A004E12}" srcOrd="0" destOrd="0" presId="urn:microsoft.com/office/officeart/2005/8/layout/venn1"/>
    <dgm:cxn modelId="{C1479674-1E46-0948-B416-AD407FDD34BD}" srcId="{A59F217E-90F3-0446-AC3B-352B51004BC4}" destId="{E750FDFB-4254-0D4D-94F4-B691291DB6DE}" srcOrd="2" destOrd="0" parTransId="{983ED563-91D6-C540-93D1-F7B84F54028B}" sibTransId="{4113FA38-87A0-1848-A2E0-1A1E4684F15F}"/>
    <dgm:cxn modelId="{D5107D8D-E7A5-2441-8F33-C80FFC5A7599}" type="presOf" srcId="{438F6872-7E72-B840-861B-24FCD7A3FD60}" destId="{55076257-804D-6B4B-B775-5DA867321562}" srcOrd="0" destOrd="0" presId="urn:microsoft.com/office/officeart/2005/8/layout/venn1"/>
    <dgm:cxn modelId="{CD90859E-F8D9-4248-8E84-0041420EF9C0}" type="presOf" srcId="{E750FDFB-4254-0D4D-94F4-B691291DB6DE}" destId="{EC45507B-B799-1C4E-8126-95EEE46173C7}" srcOrd="0" destOrd="0" presId="urn:microsoft.com/office/officeart/2005/8/layout/venn1"/>
    <dgm:cxn modelId="{BB4512B1-F233-674F-9601-D60F43C957B9}" type="presOf" srcId="{E82ED334-E60F-6547-A876-C68EABD30F86}" destId="{B5A6F67A-482C-924A-BAD0-24C1783F2525}" srcOrd="1" destOrd="0" presId="urn:microsoft.com/office/officeart/2005/8/layout/venn1"/>
    <dgm:cxn modelId="{8D6189CD-005D-444C-A08F-D575E4C0665F}" type="presOf" srcId="{438F6872-7E72-B840-861B-24FCD7A3FD60}" destId="{32062986-8E3F-EC4B-A1F6-03C35AB88F2F}" srcOrd="1" destOrd="0" presId="urn:microsoft.com/office/officeart/2005/8/layout/venn1"/>
    <dgm:cxn modelId="{F6674FD7-6C13-7C42-918B-AFA569F8B767}" type="presOf" srcId="{E750FDFB-4254-0D4D-94F4-B691291DB6DE}" destId="{2C55668B-BE5A-0A41-ACF3-7701E4C3B27E}" srcOrd="1" destOrd="0" presId="urn:microsoft.com/office/officeart/2005/8/layout/venn1"/>
    <dgm:cxn modelId="{523330FD-58E6-D74E-A640-A9FC26C68B29}" type="presOf" srcId="{A59F217E-90F3-0446-AC3B-352B51004BC4}" destId="{99DF55F7-3A7B-C241-9521-D144921BFD21}" srcOrd="0" destOrd="0" presId="urn:microsoft.com/office/officeart/2005/8/layout/venn1"/>
    <dgm:cxn modelId="{1D171E4A-47C8-4F47-A754-1BD361EB9FDC}" type="presParOf" srcId="{99DF55F7-3A7B-C241-9521-D144921BFD21}" destId="{1AA0CAD5-12EE-7D4D-97EF-76106A004E12}" srcOrd="0" destOrd="0" presId="urn:microsoft.com/office/officeart/2005/8/layout/venn1"/>
    <dgm:cxn modelId="{C70CB152-B762-5145-BB47-221CBF925168}" type="presParOf" srcId="{99DF55F7-3A7B-C241-9521-D144921BFD21}" destId="{B5A6F67A-482C-924A-BAD0-24C1783F2525}" srcOrd="1" destOrd="0" presId="urn:microsoft.com/office/officeart/2005/8/layout/venn1"/>
    <dgm:cxn modelId="{F639FEAE-FAC2-2541-802F-2D8859F79154}" type="presParOf" srcId="{99DF55F7-3A7B-C241-9521-D144921BFD21}" destId="{55076257-804D-6B4B-B775-5DA867321562}" srcOrd="2" destOrd="0" presId="urn:microsoft.com/office/officeart/2005/8/layout/venn1"/>
    <dgm:cxn modelId="{148F50ED-BC92-2141-A85E-025D07A1D796}" type="presParOf" srcId="{99DF55F7-3A7B-C241-9521-D144921BFD21}" destId="{32062986-8E3F-EC4B-A1F6-03C35AB88F2F}" srcOrd="3" destOrd="0" presId="urn:microsoft.com/office/officeart/2005/8/layout/venn1"/>
    <dgm:cxn modelId="{A3D9C5CF-CA73-BE45-B359-1B27D3962BAE}" type="presParOf" srcId="{99DF55F7-3A7B-C241-9521-D144921BFD21}" destId="{EC45507B-B799-1C4E-8126-95EEE46173C7}" srcOrd="4" destOrd="0" presId="urn:microsoft.com/office/officeart/2005/8/layout/venn1"/>
    <dgm:cxn modelId="{F36F4449-BAF1-6C42-BDA8-7C32DE8557A6}" type="presParOf" srcId="{99DF55F7-3A7B-C241-9521-D144921BFD21}" destId="{2C55668B-BE5A-0A41-ACF3-7701E4C3B27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0CAD5-12EE-7D4D-97EF-76106A004E12}">
      <dsp:nvSpPr>
        <dsp:cNvPr id="0" name=""/>
        <dsp:cNvSpPr/>
      </dsp:nvSpPr>
      <dsp:spPr>
        <a:xfrm>
          <a:off x="1710772" y="46365"/>
          <a:ext cx="2225536" cy="2225536"/>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Role &amp; Organisation</a:t>
          </a:r>
        </a:p>
      </dsp:txBody>
      <dsp:txXfrm>
        <a:off x="2007511" y="435834"/>
        <a:ext cx="1632059" cy="1001491"/>
      </dsp:txXfrm>
    </dsp:sp>
    <dsp:sp modelId="{55076257-804D-6B4B-B775-5DA867321562}">
      <dsp:nvSpPr>
        <dsp:cNvPr id="0" name=""/>
        <dsp:cNvSpPr/>
      </dsp:nvSpPr>
      <dsp:spPr>
        <a:xfrm>
          <a:off x="2513820" y="1392592"/>
          <a:ext cx="2225536" cy="2225536"/>
        </a:xfrm>
        <a:prstGeom prst="ellipse">
          <a:avLst/>
        </a:prstGeom>
        <a:solidFill>
          <a:schemeClr val="accent4">
            <a:alpha val="50000"/>
            <a:hueOff val="4900445"/>
            <a:satOff val="-20388"/>
            <a:lumOff val="480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Context</a:t>
          </a:r>
        </a:p>
      </dsp:txBody>
      <dsp:txXfrm>
        <a:off x="3194463" y="1967522"/>
        <a:ext cx="1335321" cy="1224044"/>
      </dsp:txXfrm>
    </dsp:sp>
    <dsp:sp modelId="{EC45507B-B799-1C4E-8126-95EEE46173C7}">
      <dsp:nvSpPr>
        <dsp:cNvPr id="0" name=""/>
        <dsp:cNvSpPr/>
      </dsp:nvSpPr>
      <dsp:spPr>
        <a:xfrm>
          <a:off x="907725" y="1437325"/>
          <a:ext cx="2225536" cy="2225536"/>
        </a:xfrm>
        <a:prstGeom prst="ellipse">
          <a:avLst/>
        </a:prstGeom>
        <a:solidFill>
          <a:schemeClr val="accent4">
            <a:alpha val="50000"/>
            <a:hueOff val="9800891"/>
            <a:satOff val="-40777"/>
            <a:lumOff val="960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Individual </a:t>
          </a:r>
        </a:p>
      </dsp:txBody>
      <dsp:txXfrm>
        <a:off x="1117296" y="2012255"/>
        <a:ext cx="1335321" cy="122404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5083F-73F0-1548-BDFA-BE1E3C401B13}" type="datetimeFigureOut">
              <a:rPr lang="en-US" smtClean="0"/>
              <a:t>12/28/20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DE9C4-F98E-7046-879D-B681503A8125}" type="slidenum">
              <a:rPr lang="en-US" smtClean="0"/>
              <a:t>‹#›</a:t>
            </a:fld>
            <a:endParaRPr lang="en-US"/>
          </a:p>
        </p:txBody>
      </p:sp>
    </p:spTree>
    <p:extLst>
      <p:ext uri="{BB962C8B-B14F-4D97-AF65-F5344CB8AC3E}">
        <p14:creationId xmlns:p14="http://schemas.microsoft.com/office/powerpoint/2010/main" val="379735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1 hour 35 Minutes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Objectives: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Participants are able to define how individual profiles affect the risks </a:t>
            </a:r>
          </a:p>
          <a:p>
            <a:r>
              <a:rPr lang="en-GB" sz="1200" kern="1200" dirty="0">
                <a:solidFill>
                  <a:schemeClr val="tx1"/>
                </a:solidFill>
                <a:effectLst/>
                <a:latin typeface="+mn-lt"/>
                <a:ea typeface="+mn-ea"/>
                <a:cs typeface="+mn-cs"/>
              </a:rPr>
              <a:t>Participants can discuss how risks affect individuals and what measures are appropriate to ensure all staff have a safe place to work </a:t>
            </a:r>
          </a:p>
          <a:p>
            <a:endParaRPr lang="en-US" dirty="0"/>
          </a:p>
        </p:txBody>
      </p:sp>
      <p:sp>
        <p:nvSpPr>
          <p:cNvPr id="4" name="Header Placeholder 3"/>
          <p:cNvSpPr>
            <a:spLocks noGrp="1"/>
          </p:cNvSpPr>
          <p:nvPr>
            <p:ph type="hdr" sz="quarter"/>
          </p:nvPr>
        </p:nvSpPr>
        <p:spPr/>
        <p:txBody>
          <a:bodyPr/>
          <a:lstStyle/>
          <a:p>
            <a:endParaRPr lang="de-DE"/>
          </a:p>
        </p:txBody>
      </p:sp>
    </p:spTree>
    <p:extLst>
      <p:ext uri="{BB962C8B-B14F-4D97-AF65-F5344CB8AC3E}">
        <p14:creationId xmlns:p14="http://schemas.microsoft.com/office/powerpoint/2010/main" val="1081030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minutes Slides 9-12</a:t>
            </a:r>
          </a:p>
          <a:p>
            <a:endParaRPr lang="en-US" dirty="0"/>
          </a:p>
          <a:p>
            <a:r>
              <a:rPr lang="en-US" dirty="0"/>
              <a:t>Introduction to group work and divide into groups – 5 mins</a:t>
            </a:r>
          </a:p>
          <a:p>
            <a:r>
              <a:rPr lang="en-US" dirty="0"/>
              <a:t>Group work 1 – 6 mins</a:t>
            </a:r>
          </a:p>
          <a:p>
            <a:r>
              <a:rPr lang="en-US" dirty="0"/>
              <a:t>Scenario 2 – 2 min</a:t>
            </a:r>
          </a:p>
          <a:p>
            <a:r>
              <a:rPr lang="en-US" dirty="0"/>
              <a:t>Group work 2 – 6 mins</a:t>
            </a:r>
          </a:p>
          <a:p>
            <a:r>
              <a:rPr lang="en-US" dirty="0"/>
              <a:t>Plenary discussion 10 mins</a:t>
            </a:r>
          </a:p>
          <a:p>
            <a:endParaRPr lang="en-US" dirty="0"/>
          </a:p>
          <a:p>
            <a:endParaRPr lang="en-US" dirty="0"/>
          </a:p>
          <a:p>
            <a:r>
              <a:rPr lang="en-US" dirty="0"/>
              <a:t>Read out Context in plenary</a:t>
            </a:r>
          </a:p>
        </p:txBody>
      </p:sp>
      <p:sp>
        <p:nvSpPr>
          <p:cNvPr id="4" name="Header Placeholder 3"/>
          <p:cNvSpPr>
            <a:spLocks noGrp="1"/>
          </p:cNvSpPr>
          <p:nvPr>
            <p:ph type="hdr" sz="quarter"/>
          </p:nvPr>
        </p:nvSpPr>
        <p:spPr/>
        <p:txBody>
          <a:bodyPr/>
          <a:lstStyle/>
          <a:p>
            <a:endParaRPr lang="de-DE"/>
          </a:p>
        </p:txBody>
      </p:sp>
    </p:spTree>
    <p:extLst>
      <p:ext uri="{BB962C8B-B14F-4D97-AF65-F5344CB8AC3E}">
        <p14:creationId xmlns:p14="http://schemas.microsoft.com/office/powerpoint/2010/main" val="2357565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minutes Slides 9-12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mins discussion in groups</a:t>
            </a:r>
          </a:p>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Read out Scenario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Facilitator Support – send participants to random groups</a:t>
            </a:r>
            <a:endParaRPr lang="en-US" dirty="0"/>
          </a:p>
          <a:p>
            <a:pPr marL="171450" indent="-171450">
              <a:buFontTx/>
              <a:buChar char="-"/>
            </a:pPr>
            <a:r>
              <a:rPr lang="en-US" b="1" dirty="0"/>
              <a:t>Facilitator support recalls participants after 5 mins, with 1 min warning</a:t>
            </a:r>
            <a:endParaRPr lang="en-US" dirty="0"/>
          </a:p>
          <a:p>
            <a:endParaRPr lang="en-US" dirty="0"/>
          </a:p>
        </p:txBody>
      </p:sp>
      <p:sp>
        <p:nvSpPr>
          <p:cNvPr id="4" name="Header Placeholder 3"/>
          <p:cNvSpPr>
            <a:spLocks noGrp="1"/>
          </p:cNvSpPr>
          <p:nvPr>
            <p:ph type="hdr" sz="quarter"/>
          </p:nvPr>
        </p:nvSpPr>
        <p:spPr/>
        <p:txBody>
          <a:bodyPr/>
          <a:lstStyle/>
          <a:p>
            <a:endParaRPr lang="de-DE"/>
          </a:p>
        </p:txBody>
      </p:sp>
    </p:spTree>
    <p:extLst>
      <p:ext uri="{BB962C8B-B14F-4D97-AF65-F5344CB8AC3E}">
        <p14:creationId xmlns:p14="http://schemas.microsoft.com/office/powerpoint/2010/main" val="4057875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minutes Slides 9-12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mins discussion in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Read out Scenario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Facilitator Support – send participants to random groups</a:t>
            </a:r>
            <a:endParaRPr lang="en-US" dirty="0"/>
          </a:p>
          <a:p>
            <a:pPr marL="171450" indent="-171450">
              <a:buFontTx/>
              <a:buChar char="-"/>
            </a:pPr>
            <a:r>
              <a:rPr lang="en-US" b="1" dirty="0"/>
              <a:t>Facilitator support recalls participants after 5 mins, with 1 min warning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min plenary discussion.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Bring out how it felt to be in somebody else’s shoes.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importance of understanding ourselves and others in order to create a safe working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Header Placeholder 3"/>
          <p:cNvSpPr>
            <a:spLocks noGrp="1"/>
          </p:cNvSpPr>
          <p:nvPr>
            <p:ph type="hdr" sz="quarter"/>
          </p:nvPr>
        </p:nvSpPr>
        <p:spPr/>
        <p:txBody>
          <a:bodyPr/>
          <a:lstStyle/>
          <a:p>
            <a:endParaRPr lang="de-DE"/>
          </a:p>
        </p:txBody>
      </p:sp>
    </p:spTree>
    <p:extLst>
      <p:ext uri="{BB962C8B-B14F-4D97-AF65-F5344CB8AC3E}">
        <p14:creationId xmlns:p14="http://schemas.microsoft.com/office/powerpoint/2010/main" val="1605653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a:p>
            <a:endParaRPr lang="en-US" dirty="0"/>
          </a:p>
          <a:p>
            <a:r>
              <a:rPr lang="en-US" dirty="0"/>
              <a:t>Why is this important?</a:t>
            </a:r>
          </a:p>
          <a:p>
            <a:r>
              <a:rPr lang="en-US" dirty="0"/>
              <a:t>You will probably recognize </a:t>
            </a:r>
            <a:r>
              <a:rPr lang="en-US" dirty="0" err="1"/>
              <a:t>Malsow’s</a:t>
            </a:r>
            <a:r>
              <a:rPr lang="en-US" dirty="0"/>
              <a:t> hierarchy of needs. The basis human needs are for physical and psychological safety, if these are not met, you can not be an effective and useful staff member. </a:t>
            </a:r>
          </a:p>
          <a:p>
            <a:r>
              <a:rPr lang="en-US" dirty="0"/>
              <a:t>It is important to feel safe and secure and not to just be told that you are.</a:t>
            </a:r>
          </a:p>
          <a:p>
            <a:r>
              <a:rPr lang="en-US" dirty="0"/>
              <a:t>The more information and knowledge you have, for example around the context and you position in it, the more secure you will feel</a:t>
            </a:r>
          </a:p>
          <a:p>
            <a:r>
              <a:rPr lang="en-US" dirty="0"/>
              <a:t>Knowing what to do if … and what your organisation will do if …. Builds trust and again increases your security as well as your felling of being safe.</a:t>
            </a:r>
          </a:p>
          <a:p>
            <a:r>
              <a:rPr lang="en-US" dirty="0"/>
              <a:t>This is the responsibility of yourself as well as your organisation.</a:t>
            </a:r>
          </a:p>
          <a:p>
            <a:endParaRPr lang="en-US" dirty="0"/>
          </a:p>
          <a:p>
            <a:endParaRPr lang="en-US" dirty="0"/>
          </a:p>
        </p:txBody>
      </p:sp>
      <p:sp>
        <p:nvSpPr>
          <p:cNvPr id="4" name="Header Placeholder 3"/>
          <p:cNvSpPr>
            <a:spLocks noGrp="1"/>
          </p:cNvSpPr>
          <p:nvPr>
            <p:ph type="hdr" sz="quarter"/>
          </p:nvPr>
        </p:nvSpPr>
        <p:spPr/>
        <p:txBody>
          <a:bodyPr/>
          <a:lstStyle/>
          <a:p>
            <a:endParaRPr lang="de-DE"/>
          </a:p>
        </p:txBody>
      </p:sp>
    </p:spTree>
    <p:extLst>
      <p:ext uri="{BB962C8B-B14F-4D97-AF65-F5344CB8AC3E}">
        <p14:creationId xmlns:p14="http://schemas.microsoft.com/office/powerpoint/2010/main" val="48232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minutes</a:t>
            </a:r>
          </a:p>
          <a:p>
            <a:endParaRPr lang="en-US" dirty="0"/>
          </a:p>
          <a:p>
            <a:r>
              <a:rPr lang="en-US" dirty="0"/>
              <a:t>As the topics for the day are quite personal, need to spend time for people to get to know each other and feel comfortable in the group.</a:t>
            </a:r>
          </a:p>
          <a:p>
            <a:endParaRPr lang="en-US" dirty="0"/>
          </a:p>
          <a:p>
            <a:r>
              <a:rPr lang="en-US" dirty="0"/>
              <a:t>Introduce facilitators, ask participants to introduce themselves (5 mins).</a:t>
            </a:r>
          </a:p>
          <a:p>
            <a:endParaRPr lang="en-US" dirty="0"/>
          </a:p>
          <a:p>
            <a:r>
              <a:rPr lang="en-US" dirty="0"/>
              <a:t>Divide participants into groups of 3 – 4, ask them to introduce themselves and discuss their expectations (7 mins)</a:t>
            </a:r>
          </a:p>
          <a:p>
            <a:endParaRPr lang="en-US" dirty="0"/>
          </a:p>
          <a:p>
            <a:r>
              <a:rPr lang="en-US" dirty="0"/>
              <a:t>Plenary feedback of expectations (5 mins)</a:t>
            </a:r>
          </a:p>
          <a:p>
            <a:endParaRPr lang="en-US" dirty="0"/>
          </a:p>
          <a:p>
            <a:endParaRPr lang="en-US" dirty="0"/>
          </a:p>
        </p:txBody>
      </p:sp>
      <p:sp>
        <p:nvSpPr>
          <p:cNvPr id="4" name="Header Placeholder 3"/>
          <p:cNvSpPr>
            <a:spLocks noGrp="1"/>
          </p:cNvSpPr>
          <p:nvPr>
            <p:ph type="hdr" sz="quarter"/>
          </p:nvPr>
        </p:nvSpPr>
        <p:spPr/>
        <p:txBody>
          <a:bodyPr/>
          <a:lstStyle/>
          <a:p>
            <a:endParaRPr lang="de-DE"/>
          </a:p>
        </p:txBody>
      </p:sp>
    </p:spTree>
    <p:extLst>
      <p:ext uri="{BB962C8B-B14F-4D97-AF65-F5344CB8AC3E}">
        <p14:creationId xmlns:p14="http://schemas.microsoft.com/office/powerpoint/2010/main" val="368686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 slides 3 &amp; 4</a:t>
            </a:r>
          </a:p>
          <a:p>
            <a:endParaRPr lang="en-US" dirty="0"/>
          </a:p>
          <a:p>
            <a:r>
              <a:rPr lang="en-US" dirty="0"/>
              <a:t>Everybody has multiple different profile characteristics which impact on the way security risks will affect them.</a:t>
            </a:r>
          </a:p>
          <a:p>
            <a:r>
              <a:rPr lang="en-US" dirty="0"/>
              <a:t>These characteristics are both visible and invisible </a:t>
            </a:r>
          </a:p>
          <a:p>
            <a:r>
              <a:rPr lang="en-US" dirty="0"/>
              <a:t>First we are going to look at gender in more detail – but the principles apply to all profile characteristics </a:t>
            </a:r>
          </a:p>
          <a:p>
            <a:endParaRPr lang="en-US" dirty="0"/>
          </a:p>
          <a:p>
            <a:endParaRPr lang="en-US" dirty="0"/>
          </a:p>
        </p:txBody>
      </p:sp>
      <p:sp>
        <p:nvSpPr>
          <p:cNvPr id="4" name="Slide Number Placeholder 3"/>
          <p:cNvSpPr>
            <a:spLocks noGrp="1"/>
          </p:cNvSpPr>
          <p:nvPr>
            <p:ph type="sldNum" sz="quarter" idx="5"/>
          </p:nvPr>
        </p:nvSpPr>
        <p:spPr/>
        <p:txBody>
          <a:bodyPr/>
          <a:lstStyle/>
          <a:p>
            <a:fld id="{F12C8753-6064-B347-A216-CA446003622E}" type="slidenum">
              <a:rPr lang="en-US" smtClean="0"/>
              <a:t>3</a:t>
            </a:fld>
            <a:endParaRPr lang="en-US"/>
          </a:p>
        </p:txBody>
      </p:sp>
    </p:spTree>
    <p:extLst>
      <p:ext uri="{BB962C8B-B14F-4D97-AF65-F5344CB8AC3E}">
        <p14:creationId xmlns:p14="http://schemas.microsoft.com/office/powerpoint/2010/main" val="146222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minutes slides 3 &amp; 4</a:t>
            </a:r>
          </a:p>
          <a:p>
            <a:endParaRPr lang="en-US" dirty="0"/>
          </a:p>
          <a:p>
            <a:r>
              <a:rPr lang="en-US" dirty="0"/>
              <a:t>Your organisation has duty of care responsibilities to you and all of your colleagues, no matter who you are, but they will vary.</a:t>
            </a:r>
          </a:p>
          <a:p>
            <a:endParaRPr lang="en-US" dirty="0"/>
          </a:p>
          <a:p>
            <a:r>
              <a:rPr lang="en-US" dirty="0"/>
              <a:t>For all staff there are risks associated with who they are and who the organisation is and what it does. For example if you are a staff member working on gender sensitive programmes in a conservative society, there may be risks to you because of that.</a:t>
            </a:r>
          </a:p>
          <a:p>
            <a:endParaRPr lang="en-US" dirty="0"/>
          </a:p>
          <a:p>
            <a:r>
              <a:rPr lang="en-US" dirty="0"/>
              <a:t>However for staff that have been relocated – i.e. the organisation has moved you to a specific location away from your home area, whether international or local – the organisation will also have responsibility those staff where risks are associated with who they are and where they are. </a:t>
            </a:r>
          </a:p>
          <a:p>
            <a:endParaRPr lang="en-US" dirty="0"/>
          </a:p>
          <a:p>
            <a:r>
              <a:rPr lang="en-US" dirty="0"/>
              <a:t>For example, you may be diabetic and working in a location where there are reduced medical facilities. </a:t>
            </a:r>
          </a:p>
          <a:p>
            <a:r>
              <a:rPr lang="en-US" dirty="0"/>
              <a:t>This does not mean you should not work there, but additional measures may be required to manage that risk.</a:t>
            </a:r>
          </a:p>
        </p:txBody>
      </p:sp>
      <p:sp>
        <p:nvSpPr>
          <p:cNvPr id="4" name="Slide Number Placeholder 3"/>
          <p:cNvSpPr>
            <a:spLocks noGrp="1"/>
          </p:cNvSpPr>
          <p:nvPr>
            <p:ph type="sldNum" sz="quarter" idx="5"/>
          </p:nvPr>
        </p:nvSpPr>
        <p:spPr/>
        <p:txBody>
          <a:bodyPr/>
          <a:lstStyle/>
          <a:p>
            <a:fld id="{F12C8753-6064-B347-A216-CA446003622E}" type="slidenum">
              <a:rPr lang="en-US" smtClean="0"/>
              <a:t>4</a:t>
            </a:fld>
            <a:endParaRPr lang="en-US"/>
          </a:p>
        </p:txBody>
      </p:sp>
    </p:spTree>
    <p:extLst>
      <p:ext uri="{BB962C8B-B14F-4D97-AF65-F5344CB8AC3E}">
        <p14:creationId xmlns:p14="http://schemas.microsoft.com/office/powerpoint/2010/main" val="229952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while in the West, gender is now seen as much more of a scale with a greater variety of positions recognized, rather than just a binary position, in most of the countries we work, this is less likely to be the case. Assumptions will be made on how we look, particularly in terms of gender.</a:t>
            </a:r>
          </a:p>
          <a:p>
            <a:endParaRPr lang="en-US" dirty="0"/>
          </a:p>
          <a:p>
            <a:r>
              <a:rPr lang="en-US" dirty="0"/>
              <a:t>Group Work.</a:t>
            </a:r>
          </a:p>
          <a:p>
            <a:pPr marL="0" indent="0">
              <a:buFontTx/>
              <a:buNone/>
            </a:pPr>
            <a:r>
              <a:rPr lang="en-US" dirty="0"/>
              <a:t> 2 minute introduction and divide </a:t>
            </a:r>
          </a:p>
          <a:p>
            <a:pPr marL="0" indent="0">
              <a:buFontTx/>
              <a:buNone/>
            </a:pPr>
            <a:r>
              <a:rPr lang="en-US" dirty="0"/>
              <a:t>10 minute group work</a:t>
            </a:r>
          </a:p>
          <a:p>
            <a:pPr marL="0" indent="0">
              <a:buFontTx/>
              <a:buNone/>
            </a:pPr>
            <a:r>
              <a:rPr lang="en-US" dirty="0"/>
              <a:t>8 min feedback and discussion for each group.</a:t>
            </a:r>
          </a:p>
          <a:p>
            <a:endParaRPr lang="en-US" dirty="0"/>
          </a:p>
          <a:p>
            <a:pPr marL="171450" indent="-171450">
              <a:buFontTx/>
              <a:buChar char="-"/>
            </a:pPr>
            <a:r>
              <a:rPr lang="en-US" b="1" dirty="0"/>
              <a:t>Facilitator support allocates members into 2 groups – male and female – sends participants to groups</a:t>
            </a:r>
          </a:p>
          <a:p>
            <a:pPr marL="171450" indent="-171450">
              <a:buFontTx/>
              <a:buChar char="-"/>
            </a:pPr>
            <a:r>
              <a:rPr lang="en-US" dirty="0"/>
              <a:t>Have one facilitator with each group – assuming you have male and female facilitator</a:t>
            </a:r>
          </a:p>
          <a:p>
            <a:pPr marL="171450" indent="-171450">
              <a:buFontTx/>
              <a:buChar char="-"/>
            </a:pPr>
            <a:r>
              <a:rPr lang="en-US" b="1" dirty="0">
                <a:solidFill>
                  <a:srgbClr val="FF0000"/>
                </a:solidFill>
              </a:rPr>
              <a:t>Facilitator Support shares questions in chat</a:t>
            </a:r>
          </a:p>
          <a:p>
            <a:pPr marL="171450" indent="-171450">
              <a:buFontTx/>
              <a:buChar char="-"/>
            </a:pPr>
            <a:r>
              <a:rPr lang="en-US" dirty="0"/>
              <a:t>Once in groups, ask participants to consider the questions</a:t>
            </a:r>
          </a:p>
          <a:p>
            <a:pPr marL="171450" indent="-171450">
              <a:buFontTx/>
              <a:buChar char="-"/>
            </a:pPr>
            <a:r>
              <a:rPr lang="en-US" b="1" dirty="0"/>
              <a:t>Facilitator support gives 2 min warning before end of group work</a:t>
            </a:r>
          </a:p>
          <a:p>
            <a:pPr marL="171450" indent="-171450">
              <a:buFontTx/>
              <a:buChar char="-"/>
            </a:pPr>
            <a:r>
              <a:rPr lang="en-US" b="1" dirty="0"/>
              <a:t>Facilitator support recalls participants after 10 mins</a:t>
            </a:r>
          </a:p>
          <a:p>
            <a:pPr marL="171450" indent="-171450">
              <a:buFontTx/>
              <a:buChar char="-"/>
            </a:pPr>
            <a:r>
              <a:rPr lang="en-US" dirty="0"/>
              <a:t>Feedback from each group by facilitators</a:t>
            </a:r>
          </a:p>
          <a:p>
            <a:pPr marL="171450" indent="-171450">
              <a:buFontTx/>
              <a:buChar char="-"/>
            </a:pPr>
            <a:r>
              <a:rPr lang="en-US" dirty="0"/>
              <a:t>Discussion of any points that may have raised by both or where different perspectives or areas of one group that the other did not consider</a:t>
            </a:r>
          </a:p>
          <a:p>
            <a:pPr marL="171450" indent="-171450">
              <a:buFontTx/>
              <a:buChar char="-"/>
            </a:pPr>
            <a:endParaRPr lang="en-US" dirty="0"/>
          </a:p>
          <a:p>
            <a:pPr marL="0" indent="0">
              <a:buFontTx/>
              <a:buNone/>
            </a:pPr>
            <a:r>
              <a:rPr lang="en-US" dirty="0"/>
              <a:t>Things to consider if conversation is difficult to get going</a:t>
            </a:r>
          </a:p>
          <a:p>
            <a:pPr marL="0" indent="0">
              <a:buFontTx/>
              <a:buNone/>
            </a:pPr>
            <a:r>
              <a:rPr lang="en-US" dirty="0"/>
              <a:t>Female Group</a:t>
            </a:r>
          </a:p>
          <a:p>
            <a:pPr marL="171450" indent="-171450">
              <a:buFontTx/>
              <a:buChar char="-"/>
            </a:pPr>
            <a:r>
              <a:rPr lang="en-US" dirty="0"/>
              <a:t>Harassment on a day to day basis, rather than extreme sexual violence. Will be covered more later</a:t>
            </a:r>
          </a:p>
          <a:p>
            <a:pPr marL="171450" indent="-171450">
              <a:buFontTx/>
              <a:buChar char="-"/>
            </a:pPr>
            <a:r>
              <a:rPr lang="en-US" dirty="0"/>
              <a:t>Security reviews often don’t capture things that concern women, e.g. hotels that meet security rules but have ‘creepy’ staff that make it uncomfortable for women to stay (or lots of porn on TV)</a:t>
            </a:r>
          </a:p>
          <a:p>
            <a:pPr marL="171450" indent="-171450">
              <a:buFontTx/>
              <a:buChar char="-"/>
            </a:pPr>
            <a:r>
              <a:rPr lang="en-US" dirty="0"/>
              <a:t>Generally women do not like to eat alone in places they don’t know</a:t>
            </a:r>
          </a:p>
          <a:p>
            <a:pPr marL="171450" indent="-171450">
              <a:buFontTx/>
              <a:buChar char="-"/>
            </a:pPr>
            <a:r>
              <a:rPr lang="en-US" dirty="0"/>
              <a:t>In conservative societies if male national staff have free range in accommodation women may not be able to wear what they wish – permanently on show.</a:t>
            </a:r>
          </a:p>
          <a:p>
            <a:pPr marL="171450" indent="-171450">
              <a:buFontTx/>
              <a:buChar char="-"/>
            </a:pPr>
            <a:r>
              <a:rPr lang="en-US" dirty="0"/>
              <a:t>Cultural norms</a:t>
            </a:r>
          </a:p>
          <a:p>
            <a:pPr marL="171450" indent="-171450">
              <a:buFontTx/>
              <a:buChar char="-"/>
            </a:pPr>
            <a:endParaRPr lang="en-US" dirty="0"/>
          </a:p>
          <a:p>
            <a:pPr marL="0" indent="0">
              <a:buFontTx/>
              <a:buNone/>
            </a:pPr>
            <a:r>
              <a:rPr lang="en-US" dirty="0"/>
              <a:t>Male group</a:t>
            </a:r>
          </a:p>
          <a:p>
            <a:pPr marL="171450" indent="-171450">
              <a:buFontTx/>
              <a:buChar char="-"/>
            </a:pPr>
            <a:r>
              <a:rPr lang="en-US" dirty="0"/>
              <a:t>Targeted by local women looking for a ‘sugar daddy’</a:t>
            </a:r>
          </a:p>
          <a:p>
            <a:pPr marL="171450" indent="-171450">
              <a:buFontTx/>
              <a:buChar char="-"/>
            </a:pPr>
            <a:r>
              <a:rPr lang="en-US" dirty="0"/>
              <a:t>Protection tendencies towards female colleagues</a:t>
            </a:r>
          </a:p>
          <a:p>
            <a:pPr marL="171450" indent="-171450">
              <a:buFontTx/>
              <a:buChar char="-"/>
            </a:pPr>
            <a:r>
              <a:rPr lang="en-US" dirty="0"/>
              <a:t>not wanting to admit any weakness</a:t>
            </a:r>
          </a:p>
          <a:p>
            <a:pPr marL="171450" indent="-171450">
              <a:buFontTx/>
              <a:buChar char="-"/>
            </a:pPr>
            <a:r>
              <a:rPr lang="en-US" dirty="0"/>
              <a:t>Bullying and harassment</a:t>
            </a:r>
          </a:p>
          <a:p>
            <a:pPr marL="171450" indent="-171450">
              <a:buFontTx/>
              <a:buChar char="-"/>
            </a:pPr>
            <a:r>
              <a:rPr lang="en-US" dirty="0"/>
              <a:t>How to deal with sexual violence against female colleagues</a:t>
            </a:r>
          </a:p>
          <a:p>
            <a:pPr marL="171450" indent="-171450">
              <a:buFontTx/>
              <a:buChar char="-"/>
            </a:pPr>
            <a:r>
              <a:rPr lang="en-US" dirty="0"/>
              <a:t>Sexual violence against men</a:t>
            </a:r>
          </a:p>
          <a:p>
            <a:pPr marL="171450" indent="-171450">
              <a:buFontTx/>
              <a:buChar char="-"/>
            </a:pPr>
            <a:r>
              <a:rPr lang="en-US" dirty="0"/>
              <a:t>Cultural norms</a:t>
            </a:r>
          </a:p>
          <a:p>
            <a:pPr marL="171450" indent="-171450">
              <a:buFontTx/>
              <a:buChar char="-"/>
            </a:pPr>
            <a:endParaRPr lang="en-US" dirty="0"/>
          </a:p>
          <a:p>
            <a:endParaRPr lang="en-US" dirty="0"/>
          </a:p>
          <a:p>
            <a:endParaRPr lang="en-US" dirty="0"/>
          </a:p>
          <a:p>
            <a:pPr marL="0" indent="0">
              <a:buFontTx/>
              <a:buNone/>
            </a:pPr>
            <a:endParaRPr lang="en-US" dirty="0"/>
          </a:p>
          <a:p>
            <a:pPr marL="0" indent="0">
              <a:buFontTx/>
              <a:buNone/>
            </a:pPr>
            <a:endParaRPr lang="en-US" dirty="0"/>
          </a:p>
          <a:p>
            <a:pPr marL="0" indent="0">
              <a:buFontTx/>
              <a:buNone/>
            </a:pPr>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p:nvPr>
        </p:nvSpPr>
        <p:spPr/>
        <p:txBody>
          <a:bodyPr/>
          <a:lstStyle/>
          <a:p>
            <a:endParaRPr lang="de-DE"/>
          </a:p>
        </p:txBody>
      </p:sp>
    </p:spTree>
    <p:extLst>
      <p:ext uri="{BB962C8B-B14F-4D97-AF65-F5344CB8AC3E}">
        <p14:creationId xmlns:p14="http://schemas.microsoft.com/office/powerpoint/2010/main" val="3460855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minutes slides 6 &amp; 7</a:t>
            </a:r>
          </a:p>
          <a:p>
            <a:endParaRPr lang="en-GB" baseline="0" dirty="0"/>
          </a:p>
          <a:p>
            <a:r>
              <a:rPr lang="en-US" dirty="0"/>
              <a:t>Traditionally organizational security planning and mitigation measures have concentrated on external threats – threats that have been initiated outside of the organisation and targeted at staff, assets and programmes because of who the organisation is and what the organisation does.</a:t>
            </a:r>
          </a:p>
          <a:p>
            <a:endParaRPr lang="en-US" dirty="0"/>
          </a:p>
          <a:p>
            <a:r>
              <a:rPr lang="en-US" dirty="0"/>
              <a:t>But what threats you are most concerned about will depend on who you are.</a:t>
            </a:r>
            <a:r>
              <a:rPr lang="en-US" baseline="0" dirty="0"/>
              <a:t> Findings from the EISF research paper on Security Risk Management for Staff with Diverse Profiles found:</a:t>
            </a:r>
          </a:p>
          <a:p>
            <a:endParaRPr lang="en-US" baseline="0" dirty="0"/>
          </a:p>
          <a:p>
            <a:r>
              <a:rPr lang="en-GB" dirty="0"/>
              <a:t>So when we look at personal security we need to consider both internal as well as external threats.</a:t>
            </a:r>
          </a:p>
          <a:p>
            <a:endParaRPr lang="en-GB" dirty="0"/>
          </a:p>
          <a:p>
            <a:r>
              <a:rPr lang="en-US" dirty="0"/>
              <a:t>Statistically security managers have been middle-age, heterosexual, white men. And while there is nothing wrong with middle-age, heterosexual, white men per se – It can be difficult for them to understand what the threats and concerns might be for you – as an individual with all your different personal characteristics. Therefore it is important you understand</a:t>
            </a:r>
            <a:r>
              <a:rPr lang="en-US" sz="1200" dirty="0"/>
              <a:t>:</a:t>
            </a:r>
          </a:p>
          <a:p>
            <a:pPr marL="285750" indent="-285750">
              <a:buFont typeface="Arial" panose="020B0604020202020204" pitchFamily="34" charset="0"/>
              <a:buChar char="•"/>
            </a:pPr>
            <a:r>
              <a:rPr lang="en-US" sz="1200" dirty="0"/>
              <a:t>Who you are</a:t>
            </a:r>
          </a:p>
          <a:p>
            <a:pPr marL="285750" indent="-285750">
              <a:buFont typeface="Arial" panose="020B0604020202020204" pitchFamily="34" charset="0"/>
              <a:buChar char="•"/>
            </a:pPr>
            <a:r>
              <a:rPr lang="en-US" sz="1200" dirty="0"/>
              <a:t>What your vulnerabilities might be</a:t>
            </a:r>
          </a:p>
          <a:p>
            <a:pPr marL="285750" indent="-285750">
              <a:buFont typeface="Arial" panose="020B0604020202020204" pitchFamily="34" charset="0"/>
              <a:buChar char="•"/>
            </a:pPr>
            <a:r>
              <a:rPr lang="en-US" sz="1200" dirty="0"/>
              <a:t>What does this mean in the context you are working – for example being gay in Uganda is illegal. You may not wish to tell you organisation / colleagues you are gay – that is absolutely fine – but if you are gay, you do need to be aware of what the implications of this on your personal security could be if you went to work in Uganda</a:t>
            </a:r>
          </a:p>
          <a:p>
            <a:pPr marL="285750" indent="-285750">
              <a:buFont typeface="Arial" panose="020B0604020202020204" pitchFamily="34" charset="0"/>
              <a:buChar cha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C00000"/>
                </a:solidFill>
              </a:rPr>
              <a:t>And - Who to talk to in your organisation to make sure your concerns are addressed – Do you talk to staff in Human Resources? is it your line manager?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C00000"/>
                </a:solidFill>
              </a:rPr>
              <a:t>It may vary from person to person, but make sure you know what the options are to look after yourself.</a:t>
            </a:r>
          </a:p>
          <a:p>
            <a:pPr marL="0" indent="0">
              <a:buFontTx/>
              <a:buNone/>
            </a:pPr>
            <a:endParaRPr lang="en-US" sz="1200" dirty="0"/>
          </a:p>
          <a:p>
            <a:endParaRPr lang="en-US" dirty="0"/>
          </a:p>
          <a:p>
            <a:endParaRPr lang="en-GB" dirty="0"/>
          </a:p>
        </p:txBody>
      </p:sp>
      <p:sp>
        <p:nvSpPr>
          <p:cNvPr id="4" name="Slide Number Placeholder 3"/>
          <p:cNvSpPr>
            <a:spLocks noGrp="1"/>
          </p:cNvSpPr>
          <p:nvPr>
            <p:ph type="sldNum" sz="quarter" idx="10"/>
          </p:nvPr>
        </p:nvSpPr>
        <p:spPr/>
        <p:txBody>
          <a:bodyPr/>
          <a:lstStyle/>
          <a:p>
            <a:fld id="{4118817E-D529-4F49-BE82-A942342E0ADF}" type="slidenum">
              <a:rPr lang="en-GB" smtClean="0"/>
              <a:t>6</a:t>
            </a:fld>
            <a:endParaRPr lang="en-GB"/>
          </a:p>
        </p:txBody>
      </p:sp>
    </p:spTree>
    <p:extLst>
      <p:ext uri="{BB962C8B-B14F-4D97-AF65-F5344CB8AC3E}">
        <p14:creationId xmlns:p14="http://schemas.microsoft.com/office/powerpoint/2010/main" val="2738184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minutes slides 6 &amp; 7</a:t>
            </a:r>
          </a:p>
          <a:p>
            <a:endParaRPr lang="en-US" dirty="0"/>
          </a:p>
          <a:p>
            <a:r>
              <a:rPr lang="en-US" dirty="0"/>
              <a:t>While it is important to understand our own vulnerabilities and risks, it is also important to understand how our colleagues may be impacted by different threats</a:t>
            </a:r>
          </a:p>
          <a:p>
            <a:r>
              <a:rPr lang="en-US" dirty="0"/>
              <a:t>Not only how these affect them as individuals and so how we support them, </a:t>
            </a:r>
          </a:p>
          <a:p>
            <a:r>
              <a:rPr lang="en-US" dirty="0"/>
              <a:t>but also what impact this might have on the team. </a:t>
            </a:r>
          </a:p>
          <a:p>
            <a:r>
              <a:rPr lang="en-US" dirty="0"/>
              <a:t>And from a completely selfish perspective, what impact this might have on us.</a:t>
            </a:r>
          </a:p>
          <a:p>
            <a:endParaRPr lang="en-US" dirty="0"/>
          </a:p>
          <a:p>
            <a:r>
              <a:rPr lang="en-US" dirty="0"/>
              <a:t>We need to consider both internal and external threats.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12C8753-6064-B347-A216-CA446003622E}" type="slidenum">
              <a:rPr lang="en-US" smtClean="0"/>
              <a:t>7</a:t>
            </a:fld>
            <a:endParaRPr lang="en-US"/>
          </a:p>
        </p:txBody>
      </p:sp>
    </p:spTree>
    <p:extLst>
      <p:ext uri="{BB962C8B-B14F-4D97-AF65-F5344CB8AC3E}">
        <p14:creationId xmlns:p14="http://schemas.microsoft.com/office/powerpoint/2010/main" val="71948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p:txBody>
      </p:sp>
      <p:sp>
        <p:nvSpPr>
          <p:cNvPr id="4" name="Header Placeholder 3"/>
          <p:cNvSpPr>
            <a:spLocks noGrp="1"/>
          </p:cNvSpPr>
          <p:nvPr>
            <p:ph type="hdr" sz="quarter"/>
          </p:nvPr>
        </p:nvSpPr>
        <p:spPr/>
        <p:txBody>
          <a:bodyPr/>
          <a:lstStyle/>
          <a:p>
            <a:endParaRPr lang="de-DE"/>
          </a:p>
        </p:txBody>
      </p:sp>
    </p:spTree>
    <p:extLst>
      <p:ext uri="{BB962C8B-B14F-4D97-AF65-F5344CB8AC3E}">
        <p14:creationId xmlns:p14="http://schemas.microsoft.com/office/powerpoint/2010/main" val="213139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minutes Slides 9-12</a:t>
            </a:r>
          </a:p>
          <a:p>
            <a:endParaRPr lang="en-US" dirty="0"/>
          </a:p>
          <a:p>
            <a:endParaRPr lang="en-US" dirty="0"/>
          </a:p>
          <a:p>
            <a:r>
              <a:rPr lang="en-US" b="1" dirty="0"/>
              <a:t>Facilitator Support - Establish random groups of 3 or 4</a:t>
            </a:r>
          </a:p>
          <a:p>
            <a:r>
              <a:rPr lang="en-US" dirty="0"/>
              <a:t>Explain exercise</a:t>
            </a:r>
          </a:p>
          <a:p>
            <a:r>
              <a:rPr lang="en-US" b="1" dirty="0"/>
              <a:t>Facilitator Support – share a different personal profile outline with each participant through private chat,</a:t>
            </a:r>
          </a:p>
          <a:p>
            <a:r>
              <a:rPr lang="en-US" b="1" dirty="0"/>
              <a:t>Facilitator Support – send participants to groups</a:t>
            </a:r>
          </a:p>
          <a:p>
            <a:endParaRPr lang="en-US" dirty="0"/>
          </a:p>
          <a:p>
            <a:r>
              <a:rPr lang="en-US" dirty="0"/>
              <a:t>As the scenario unfolds participants should discuss what their security concerns might be based on the personal characteristics they have been given and explain why they would have those concerns.</a:t>
            </a:r>
          </a:p>
          <a:p>
            <a:r>
              <a:rPr lang="en-US" dirty="0"/>
              <a:t>At each stage group members should discuss what they would need to feel secure</a:t>
            </a:r>
          </a:p>
          <a:p>
            <a:r>
              <a:rPr lang="en-US" dirty="0"/>
              <a:t>5 minutes discussion per scenario – 3 parts</a:t>
            </a:r>
          </a:p>
          <a:p>
            <a:r>
              <a:rPr lang="en-US" dirty="0"/>
              <a:t>10 minutes plenary after scenario completed</a:t>
            </a:r>
          </a:p>
          <a:p>
            <a:endParaRPr lang="en-US" dirty="0"/>
          </a:p>
          <a:p>
            <a:r>
              <a:rPr lang="en-GB" sz="1200" b="1" i="1" kern="1200" dirty="0">
                <a:solidFill>
                  <a:schemeClr val="tx1"/>
                </a:solidFill>
                <a:effectLst/>
                <a:latin typeface="+mn-lt"/>
                <a:ea typeface="+mn-ea"/>
                <a:cs typeface="+mn-cs"/>
              </a:rPr>
              <a:t>Share 1 profile</a:t>
            </a:r>
            <a:r>
              <a:rPr lang="en-GB" sz="1200" kern="1200" dirty="0">
                <a:solidFill>
                  <a:schemeClr val="tx1"/>
                </a:solidFill>
                <a:effectLst/>
                <a:latin typeface="+mn-lt"/>
                <a:ea typeface="+mn-ea"/>
                <a:cs typeface="+mn-cs"/>
              </a:rPr>
              <a:t> with each participant privately through Chat. Make sure each member of a particular group has a different profile.</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Female, white, Christian, age 37, heterosexual. Physically and mentally fit. Last posting went very well and you are excited about starting this new position.</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Male, white, agnostic, age 32, heterosexual. Towards the end of your last posting, you were robbed at gunpoint at the hotel you were staying. During the attack you were badly beaten. While you have fully recovered physically from the ordeal, it has taken longer to recover from the trauma. You have been receiving therapy and agreed with your therapist you are ready to go back into the field. You are happy to be back doing work you love, but you are a little apprehensive about how you might react if something goes wrong.</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Male, black, Christian, age 30, homosexual. Physically and mentally fit. While you have decided that you are willing to keep your homosexuality hidden, the growing number of homophobic articles in the press have worried you and you are appalled at the lack of human rights for homosexuals in the country you will be working.</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Female, Asian ethnicity, age 47, heterosexual. Brought up a Muslim but no longer practicing. You suffer from epilepsy and this has been discussed with human resources and it has been agreed that this is not a problem as the medication you take keeps the attacks to a minimum. You have asked HR not to reveal your illness to others as you do not want to feel any pity. You were unable to source more than 3 months supply of your medication but have been told it is readily available in the country. You are not concerned but do know that if you are ill and stressed attacks may be more likely.</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Female, white, age 27, lesbian, agnostic. You have discussed your sexuality with human resources and they have assured you that, as long as your behaviour is low-key, there should not be a problem, the homo-phobic rhetoric in the local press is very male targeted. You have a physical disability which has weakened your right side. It is not obvious and does not limit normal day to day activities but means you have limited movement in your right arm and cannot run very easily.</a:t>
            </a:r>
          </a:p>
          <a:p>
            <a:endParaRPr lang="en-US" dirty="0"/>
          </a:p>
          <a:p>
            <a:endParaRPr lang="en-US" dirty="0"/>
          </a:p>
        </p:txBody>
      </p:sp>
      <p:sp>
        <p:nvSpPr>
          <p:cNvPr id="4" name="Header Placeholder 3"/>
          <p:cNvSpPr>
            <a:spLocks noGrp="1"/>
          </p:cNvSpPr>
          <p:nvPr>
            <p:ph type="hdr" sz="quarter"/>
          </p:nvPr>
        </p:nvSpPr>
        <p:spPr/>
        <p:txBody>
          <a:bodyPr/>
          <a:lstStyle/>
          <a:p>
            <a:endParaRPr lang="de-DE"/>
          </a:p>
        </p:txBody>
      </p:sp>
    </p:spTree>
    <p:extLst>
      <p:ext uri="{BB962C8B-B14F-4D97-AF65-F5344CB8AC3E}">
        <p14:creationId xmlns:p14="http://schemas.microsoft.com/office/powerpoint/2010/main" val="1716877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0BA1B62D-CE17-3241-A7FC-A6C3FE6D69DF}"/>
              </a:ext>
            </a:extLst>
          </p:cNvPr>
          <p:cNvPicPr>
            <a:picLocks noChangeAspect="1"/>
          </p:cNvPicPr>
          <p:nvPr userDrawn="1"/>
        </p:nvPicPr>
        <p:blipFill>
          <a:blip r:embed="rId2"/>
          <a:srcRect l="27843" r="27843"/>
          <a:stretch>
            <a:fillRect/>
          </a:stretch>
        </p:blipFill>
        <p:spPr>
          <a:xfrm>
            <a:off x="1293548" y="0"/>
            <a:ext cx="4561911" cy="6865249"/>
          </a:xfrm>
          <a:prstGeom prst="rect">
            <a:avLst/>
          </a:prstGeom>
        </p:spPr>
      </p:pic>
      <p:sp>
        <p:nvSpPr>
          <p:cNvPr id="2" name="Title 1">
            <a:extLst>
              <a:ext uri="{FF2B5EF4-FFF2-40B4-BE49-F238E27FC236}">
                <a16:creationId xmlns:a16="http://schemas.microsoft.com/office/drawing/2014/main" id="{4565F0C0-9BEC-2C41-8E35-EEB74C1604BD}"/>
              </a:ext>
            </a:extLst>
          </p:cNvPr>
          <p:cNvSpPr>
            <a:spLocks noGrp="1"/>
          </p:cNvSpPr>
          <p:nvPr>
            <p:ph type="ctrTitle"/>
          </p:nvPr>
        </p:nvSpPr>
        <p:spPr>
          <a:xfrm>
            <a:off x="5855458" y="1441287"/>
            <a:ext cx="5897927" cy="3057374"/>
          </a:xfrm>
        </p:spPr>
        <p:txBody>
          <a:bodyPr anchor="b"/>
          <a:lstStyle>
            <a:lvl1pPr algn="ctr">
              <a:lnSpc>
                <a:spcPct val="100000"/>
              </a:lnSpc>
              <a:defRPr sz="6000">
                <a:solidFill>
                  <a:srgbClr val="0070C0"/>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D57DE800-6E9F-F149-B0F3-06999E553785}"/>
              </a:ext>
            </a:extLst>
          </p:cNvPr>
          <p:cNvSpPr>
            <a:spLocks noGrp="1"/>
          </p:cNvSpPr>
          <p:nvPr>
            <p:ph type="subTitle" idx="1"/>
          </p:nvPr>
        </p:nvSpPr>
        <p:spPr>
          <a:xfrm>
            <a:off x="5857395" y="4721683"/>
            <a:ext cx="5895989" cy="1462111"/>
          </a:xfrm>
        </p:spPr>
        <p:txBody>
          <a:bodyPr/>
          <a:lstStyle>
            <a:lvl1pPr marL="0" indent="0" algn="ctr">
              <a:lnSpc>
                <a:spcPct val="100000"/>
              </a:lnSpc>
              <a:buNone/>
              <a:defRPr sz="24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2" name="Rectangle 11">
            <a:extLst>
              <a:ext uri="{FF2B5EF4-FFF2-40B4-BE49-F238E27FC236}">
                <a16:creationId xmlns:a16="http://schemas.microsoft.com/office/drawing/2014/main" id="{FE166B3A-8793-2E4B-970C-C1983D356F66}"/>
              </a:ext>
            </a:extLst>
          </p:cNvPr>
          <p:cNvSpPr/>
          <p:nvPr userDrawn="1"/>
        </p:nvSpPr>
        <p:spPr>
          <a:xfrm>
            <a:off x="384955" y="4967007"/>
            <a:ext cx="1828800" cy="157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EC939DD-F25D-D344-8E34-CCC868F23102}"/>
              </a:ext>
            </a:extLst>
          </p:cNvPr>
          <p:cNvSpPr txBox="1"/>
          <p:nvPr userDrawn="1"/>
        </p:nvSpPr>
        <p:spPr>
          <a:xfrm>
            <a:off x="847641" y="5494065"/>
            <a:ext cx="4346351" cy="707886"/>
          </a:xfrm>
          <a:prstGeom prst="rect">
            <a:avLst/>
          </a:prstGeom>
          <a:noFill/>
        </p:spPr>
        <p:txBody>
          <a:bodyPr wrap="square" rtlCol="0">
            <a:spAutoFit/>
          </a:bodyPr>
          <a:lstStyle/>
          <a:p>
            <a:r>
              <a:rPr lang="en-US" sz="2000" dirty="0">
                <a:solidFill>
                  <a:schemeClr val="bg1"/>
                </a:solidFill>
              </a:rPr>
              <a:t>THE GLOBAL INTERAGENCY SECURITY FORUM</a:t>
            </a:r>
          </a:p>
        </p:txBody>
      </p:sp>
      <p:pic>
        <p:nvPicPr>
          <p:cNvPr id="9" name="Picture 8">
            <a:extLst>
              <a:ext uri="{FF2B5EF4-FFF2-40B4-BE49-F238E27FC236}">
                <a16:creationId xmlns:a16="http://schemas.microsoft.com/office/drawing/2014/main" id="{EAB1C761-B089-E745-967E-512BB436C62E}"/>
              </a:ext>
            </a:extLst>
          </p:cNvPr>
          <p:cNvPicPr>
            <a:picLocks noChangeAspect="1"/>
          </p:cNvPicPr>
          <p:nvPr userDrawn="1"/>
        </p:nvPicPr>
        <p:blipFill>
          <a:blip r:embed="rId3"/>
          <a:srcRect/>
          <a:stretch>
            <a:fillRect/>
          </a:stretch>
        </p:blipFill>
        <p:spPr>
          <a:xfrm>
            <a:off x="10751123" y="84179"/>
            <a:ext cx="1362818" cy="1720558"/>
          </a:xfrm>
          <a:prstGeom prst="rect">
            <a:avLst/>
          </a:prstGeom>
        </p:spPr>
      </p:pic>
    </p:spTree>
    <p:extLst>
      <p:ext uri="{BB962C8B-B14F-4D97-AF65-F5344CB8AC3E}">
        <p14:creationId xmlns:p14="http://schemas.microsoft.com/office/powerpoint/2010/main" val="297871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1914-F562-C249-9CA1-71A4D51FF1E3}"/>
              </a:ext>
            </a:extLst>
          </p:cNvPr>
          <p:cNvSpPr>
            <a:spLocks noGrp="1"/>
          </p:cNvSpPr>
          <p:nvPr>
            <p:ph type="title"/>
          </p:nvPr>
        </p:nvSpPr>
        <p:spPr/>
        <p:txBody>
          <a:bodyPr/>
          <a:lstStyle>
            <a:lvl1pPr>
              <a:defRPr>
                <a:solidFill>
                  <a:srgbClr val="0070C0"/>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5781247-E836-434B-86AC-EEF064806D3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11271B7-4EB5-2143-A367-3290680BDE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386569-BD9F-B04C-A3E8-0CF39BE1AFB5}"/>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6" name="Footer Placeholder 5">
            <a:extLst>
              <a:ext uri="{FF2B5EF4-FFF2-40B4-BE49-F238E27FC236}">
                <a16:creationId xmlns:a16="http://schemas.microsoft.com/office/drawing/2014/main" id="{F9689B57-7580-F348-A09B-2623914F3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D115C-4E0E-FD4B-B747-9740F1FDB7DD}"/>
              </a:ext>
            </a:extLst>
          </p:cNvPr>
          <p:cNvSpPr>
            <a:spLocks noGrp="1"/>
          </p:cNvSpPr>
          <p:nvPr>
            <p:ph type="sldNum" sz="quarter" idx="12"/>
          </p:nvPr>
        </p:nvSpPr>
        <p:spPr/>
        <p:txBody>
          <a:bodyPr/>
          <a:lstStyle/>
          <a:p>
            <a:fld id="{91167694-BCFE-6548-9013-F3FA9B03A07B}" type="slidenum">
              <a:rPr lang="en-US" smtClean="0"/>
              <a:t>‹#›</a:t>
            </a:fld>
            <a:endParaRPr lang="en-US"/>
          </a:p>
        </p:txBody>
      </p:sp>
      <p:grpSp>
        <p:nvGrpSpPr>
          <p:cNvPr id="15" name="Group 14">
            <a:extLst>
              <a:ext uri="{FF2B5EF4-FFF2-40B4-BE49-F238E27FC236}">
                <a16:creationId xmlns:a16="http://schemas.microsoft.com/office/drawing/2014/main" id="{81AFE0DF-BB15-1047-8643-67CEF887B81C}"/>
              </a:ext>
            </a:extLst>
          </p:cNvPr>
          <p:cNvGrpSpPr/>
          <p:nvPr userDrawn="1"/>
        </p:nvGrpSpPr>
        <p:grpSpPr>
          <a:xfrm>
            <a:off x="-22292" y="6370587"/>
            <a:ext cx="12366692" cy="501087"/>
            <a:chOff x="-22292" y="6370587"/>
            <a:chExt cx="12366692" cy="501087"/>
          </a:xfrm>
        </p:grpSpPr>
        <p:pic>
          <p:nvPicPr>
            <p:cNvPr id="16" name="Picture 2">
              <a:extLst>
                <a:ext uri="{FF2B5EF4-FFF2-40B4-BE49-F238E27FC236}">
                  <a16:creationId xmlns:a16="http://schemas.microsoft.com/office/drawing/2014/main" id="{336A44AD-5A41-0041-B258-0C694C75942A}"/>
                </a:ext>
              </a:extLst>
            </p:cNvPr>
            <p:cNvPicPr>
              <a:picLocks noChangeAspect="1"/>
            </p:cNvPicPr>
            <p:nvPr userDrawn="1"/>
          </p:nvPicPr>
          <p:blipFill rotWithShape="1">
            <a:blip r:embed="rId2"/>
            <a:srcRect l="1103" t="22624" r="7780" b="71654"/>
            <a:stretch/>
          </p:blipFill>
          <p:spPr>
            <a:xfrm>
              <a:off x="471484" y="6370587"/>
              <a:ext cx="11872916" cy="497771"/>
            </a:xfrm>
            <a:prstGeom prst="rect">
              <a:avLst/>
            </a:prstGeom>
          </p:spPr>
        </p:pic>
        <p:sp>
          <p:nvSpPr>
            <p:cNvPr id="17" name="Rectangle 16">
              <a:extLst>
                <a:ext uri="{FF2B5EF4-FFF2-40B4-BE49-F238E27FC236}">
                  <a16:creationId xmlns:a16="http://schemas.microsoft.com/office/drawing/2014/main" id="{4773D1F4-C764-7F48-8217-60216B420236}"/>
                </a:ext>
              </a:extLst>
            </p:cNvPr>
            <p:cNvSpPr>
              <a:spLocks noChangeAspect="1"/>
            </p:cNvSpPr>
            <p:nvPr userDrawn="1"/>
          </p:nvSpPr>
          <p:spPr>
            <a:xfrm>
              <a:off x="-22292" y="6370587"/>
              <a:ext cx="503528" cy="50108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4">
              <a:extLst>
                <a:ext uri="{FF2B5EF4-FFF2-40B4-BE49-F238E27FC236}">
                  <a16:creationId xmlns:a16="http://schemas.microsoft.com/office/drawing/2014/main" id="{E091938E-01BF-9142-980B-5010BA275876}"/>
                </a:ext>
              </a:extLst>
            </p:cNvPr>
            <p:cNvSpPr txBox="1"/>
            <p:nvPr userDrawn="1"/>
          </p:nvSpPr>
          <p:spPr>
            <a:xfrm>
              <a:off x="288107" y="6475067"/>
              <a:ext cx="4755376" cy="274049"/>
            </a:xfrm>
            <a:prstGeom prst="rect">
              <a:avLst/>
            </a:prstGeom>
          </p:spPr>
          <p:txBody>
            <a:bodyPr wrap="square" lIns="0" tIns="0" rIns="0" bIns="0" rtlCol="0" anchor="t">
              <a:spAutoFit/>
            </a:bodyPr>
            <a:lstStyle/>
            <a:p>
              <a:pPr>
                <a:lnSpc>
                  <a:spcPts val="2296"/>
                </a:lnSpc>
              </a:pPr>
              <a:r>
                <a:rPr lang="en-US" sz="1300" spc="114" dirty="0">
                  <a:solidFill>
                    <a:srgbClr val="FFFFFF"/>
                  </a:solidFill>
                  <a:latin typeface="Avenir Book" panose="02000503020000020003" pitchFamily="2" charset="0"/>
                  <a:cs typeface="Arial" panose="020B0604020202020204" pitchFamily="34" charset="0"/>
                </a:rPr>
                <a:t>THE GLOBAL INTERAGENCY SECURITY FORUM</a:t>
              </a:r>
            </a:p>
          </p:txBody>
        </p:sp>
      </p:grpSp>
      <p:pic>
        <p:nvPicPr>
          <p:cNvPr id="13" name="Picture 12">
            <a:extLst>
              <a:ext uri="{FF2B5EF4-FFF2-40B4-BE49-F238E27FC236}">
                <a16:creationId xmlns:a16="http://schemas.microsoft.com/office/drawing/2014/main" id="{9E1272DF-EDB2-AC4C-A7E9-3197FED5BD43}"/>
              </a:ext>
            </a:extLst>
          </p:cNvPr>
          <p:cNvPicPr>
            <a:picLocks noChangeAspect="1"/>
          </p:cNvPicPr>
          <p:nvPr userDrawn="1"/>
        </p:nvPicPr>
        <p:blipFill>
          <a:blip r:embed="rId3"/>
          <a:srcRect/>
          <a:stretch>
            <a:fillRect/>
          </a:stretch>
        </p:blipFill>
        <p:spPr>
          <a:xfrm>
            <a:off x="11458185" y="84179"/>
            <a:ext cx="655756" cy="827892"/>
          </a:xfrm>
          <a:prstGeom prst="rect">
            <a:avLst/>
          </a:prstGeom>
        </p:spPr>
      </p:pic>
    </p:spTree>
    <p:extLst>
      <p:ext uri="{BB962C8B-B14F-4D97-AF65-F5344CB8AC3E}">
        <p14:creationId xmlns:p14="http://schemas.microsoft.com/office/powerpoint/2010/main" val="208100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E103-9E9E-5A48-8B97-F413502E665B}"/>
              </a:ext>
            </a:extLst>
          </p:cNvPr>
          <p:cNvSpPr>
            <a:spLocks noGrp="1"/>
          </p:cNvSpPr>
          <p:nvPr>
            <p:ph type="title"/>
          </p:nvPr>
        </p:nvSpPr>
        <p:spPr>
          <a:xfrm>
            <a:off x="839788" y="365125"/>
            <a:ext cx="10515600" cy="1325563"/>
          </a:xfrm>
        </p:spPr>
        <p:txBody>
          <a:bodyPr/>
          <a:lstStyle>
            <a:lvl1pPr>
              <a:defRPr>
                <a:solidFill>
                  <a:srgbClr val="0070C0"/>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DFC511D5-A8AA-D040-9FEA-F1537B6D63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D62C945-5702-BE47-90D5-79EEB172308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92764F53-36D6-4048-AE0E-64ED324B1F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E255A6-8518-7548-9FDA-88A29E73588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9B38115-D4F3-A240-8ECC-CE4869A57F31}"/>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8" name="Footer Placeholder 7">
            <a:extLst>
              <a:ext uri="{FF2B5EF4-FFF2-40B4-BE49-F238E27FC236}">
                <a16:creationId xmlns:a16="http://schemas.microsoft.com/office/drawing/2014/main" id="{A84FA774-67F7-734D-ABA3-2AA6DFBAAC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2EB50F-99C4-B64B-B925-2AE9276D6278}"/>
              </a:ext>
            </a:extLst>
          </p:cNvPr>
          <p:cNvSpPr>
            <a:spLocks noGrp="1"/>
          </p:cNvSpPr>
          <p:nvPr>
            <p:ph type="sldNum" sz="quarter" idx="12"/>
          </p:nvPr>
        </p:nvSpPr>
        <p:spPr/>
        <p:txBody>
          <a:bodyPr/>
          <a:lstStyle/>
          <a:p>
            <a:fld id="{91167694-BCFE-6548-9013-F3FA9B03A07B}" type="slidenum">
              <a:rPr lang="en-US" smtClean="0"/>
              <a:t>‹#›</a:t>
            </a:fld>
            <a:endParaRPr lang="en-US"/>
          </a:p>
        </p:txBody>
      </p:sp>
      <p:grpSp>
        <p:nvGrpSpPr>
          <p:cNvPr id="17" name="Group 16">
            <a:extLst>
              <a:ext uri="{FF2B5EF4-FFF2-40B4-BE49-F238E27FC236}">
                <a16:creationId xmlns:a16="http://schemas.microsoft.com/office/drawing/2014/main" id="{1BC633DE-9A7C-1844-9B93-E2537E41DE61}"/>
              </a:ext>
            </a:extLst>
          </p:cNvPr>
          <p:cNvGrpSpPr/>
          <p:nvPr userDrawn="1"/>
        </p:nvGrpSpPr>
        <p:grpSpPr>
          <a:xfrm>
            <a:off x="-11146" y="6356913"/>
            <a:ext cx="12366692" cy="501087"/>
            <a:chOff x="-22292" y="6370587"/>
            <a:chExt cx="12366692" cy="501087"/>
          </a:xfrm>
        </p:grpSpPr>
        <p:pic>
          <p:nvPicPr>
            <p:cNvPr id="18" name="Picture 2">
              <a:extLst>
                <a:ext uri="{FF2B5EF4-FFF2-40B4-BE49-F238E27FC236}">
                  <a16:creationId xmlns:a16="http://schemas.microsoft.com/office/drawing/2014/main" id="{8863CEB8-5B93-804B-B5FE-25EA876D8F86}"/>
                </a:ext>
              </a:extLst>
            </p:cNvPr>
            <p:cNvPicPr>
              <a:picLocks noChangeAspect="1"/>
            </p:cNvPicPr>
            <p:nvPr userDrawn="1"/>
          </p:nvPicPr>
          <p:blipFill rotWithShape="1">
            <a:blip r:embed="rId2"/>
            <a:srcRect l="1103" t="22624" r="7780" b="71654"/>
            <a:stretch/>
          </p:blipFill>
          <p:spPr>
            <a:xfrm>
              <a:off x="471484" y="6370587"/>
              <a:ext cx="11872916" cy="497771"/>
            </a:xfrm>
            <a:prstGeom prst="rect">
              <a:avLst/>
            </a:prstGeom>
          </p:spPr>
        </p:pic>
        <p:sp>
          <p:nvSpPr>
            <p:cNvPr id="19" name="Rectangle 18">
              <a:extLst>
                <a:ext uri="{FF2B5EF4-FFF2-40B4-BE49-F238E27FC236}">
                  <a16:creationId xmlns:a16="http://schemas.microsoft.com/office/drawing/2014/main" id="{8C1AAB51-3782-5441-AA34-38C7ED9E19FB}"/>
                </a:ext>
              </a:extLst>
            </p:cNvPr>
            <p:cNvSpPr>
              <a:spLocks noChangeAspect="1"/>
            </p:cNvSpPr>
            <p:nvPr userDrawn="1"/>
          </p:nvSpPr>
          <p:spPr>
            <a:xfrm>
              <a:off x="-22292" y="6370587"/>
              <a:ext cx="503528" cy="50108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4">
              <a:extLst>
                <a:ext uri="{FF2B5EF4-FFF2-40B4-BE49-F238E27FC236}">
                  <a16:creationId xmlns:a16="http://schemas.microsoft.com/office/drawing/2014/main" id="{0B4069D2-1A9D-F641-B6CA-E1B9A99638E2}"/>
                </a:ext>
              </a:extLst>
            </p:cNvPr>
            <p:cNvSpPr txBox="1"/>
            <p:nvPr userDrawn="1"/>
          </p:nvSpPr>
          <p:spPr>
            <a:xfrm>
              <a:off x="288107" y="6475067"/>
              <a:ext cx="4755376" cy="274049"/>
            </a:xfrm>
            <a:prstGeom prst="rect">
              <a:avLst/>
            </a:prstGeom>
          </p:spPr>
          <p:txBody>
            <a:bodyPr wrap="square" lIns="0" tIns="0" rIns="0" bIns="0" rtlCol="0" anchor="t">
              <a:spAutoFit/>
            </a:bodyPr>
            <a:lstStyle/>
            <a:p>
              <a:pPr>
                <a:lnSpc>
                  <a:spcPts val="2296"/>
                </a:lnSpc>
              </a:pPr>
              <a:r>
                <a:rPr lang="en-US" sz="1300" spc="114" dirty="0">
                  <a:solidFill>
                    <a:srgbClr val="FFFFFF"/>
                  </a:solidFill>
                  <a:latin typeface="Avenir Book" panose="02000503020000020003" pitchFamily="2" charset="0"/>
                  <a:cs typeface="Arial" panose="020B0604020202020204" pitchFamily="34" charset="0"/>
                </a:rPr>
                <a:t>THE GLOBAL INTERAGENCY SECURITY FORUM</a:t>
              </a:r>
            </a:p>
          </p:txBody>
        </p:sp>
      </p:grpSp>
      <p:pic>
        <p:nvPicPr>
          <p:cNvPr id="15" name="Picture 14">
            <a:extLst>
              <a:ext uri="{FF2B5EF4-FFF2-40B4-BE49-F238E27FC236}">
                <a16:creationId xmlns:a16="http://schemas.microsoft.com/office/drawing/2014/main" id="{465E9874-5B05-5240-8944-A5F16C5DEC9C}"/>
              </a:ext>
            </a:extLst>
          </p:cNvPr>
          <p:cNvPicPr>
            <a:picLocks noChangeAspect="1"/>
          </p:cNvPicPr>
          <p:nvPr userDrawn="1"/>
        </p:nvPicPr>
        <p:blipFill>
          <a:blip r:embed="rId3"/>
          <a:srcRect/>
          <a:stretch>
            <a:fillRect/>
          </a:stretch>
        </p:blipFill>
        <p:spPr>
          <a:xfrm>
            <a:off x="11458185" y="84179"/>
            <a:ext cx="655756" cy="827892"/>
          </a:xfrm>
          <a:prstGeom prst="rect">
            <a:avLst/>
          </a:prstGeom>
        </p:spPr>
      </p:pic>
    </p:spTree>
    <p:extLst>
      <p:ext uri="{BB962C8B-B14F-4D97-AF65-F5344CB8AC3E}">
        <p14:creationId xmlns:p14="http://schemas.microsoft.com/office/powerpoint/2010/main" val="322643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AA60-1C92-EE48-82E3-BC2066E57640}"/>
              </a:ext>
            </a:extLst>
          </p:cNvPr>
          <p:cNvSpPr>
            <a:spLocks noGrp="1"/>
          </p:cNvSpPr>
          <p:nvPr>
            <p:ph type="title"/>
          </p:nvPr>
        </p:nvSpPr>
        <p:spPr/>
        <p:txBody>
          <a:bodyPr/>
          <a:lstStyle>
            <a:lvl1pPr>
              <a:defRPr>
                <a:solidFill>
                  <a:srgbClr val="0070C0"/>
                </a:solidFill>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1D8022C6-72A6-B148-9084-6CFA9403A27C}"/>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4" name="Footer Placeholder 3">
            <a:extLst>
              <a:ext uri="{FF2B5EF4-FFF2-40B4-BE49-F238E27FC236}">
                <a16:creationId xmlns:a16="http://schemas.microsoft.com/office/drawing/2014/main" id="{1181ADDF-529B-CD46-BDB0-0FD892BF1E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F9CDD5-8E35-B04B-BACF-55D08AD7A4C8}"/>
              </a:ext>
            </a:extLst>
          </p:cNvPr>
          <p:cNvSpPr>
            <a:spLocks noGrp="1"/>
          </p:cNvSpPr>
          <p:nvPr>
            <p:ph type="sldNum" sz="quarter" idx="12"/>
          </p:nvPr>
        </p:nvSpPr>
        <p:spPr/>
        <p:txBody>
          <a:bodyPr/>
          <a:lstStyle/>
          <a:p>
            <a:fld id="{91167694-BCFE-6548-9013-F3FA9B03A07B}" type="slidenum">
              <a:rPr lang="en-US" smtClean="0"/>
              <a:t>‹#›</a:t>
            </a:fld>
            <a:endParaRPr lang="en-US"/>
          </a:p>
        </p:txBody>
      </p:sp>
      <p:pic>
        <p:nvPicPr>
          <p:cNvPr id="7" name="Picture 6">
            <a:extLst>
              <a:ext uri="{FF2B5EF4-FFF2-40B4-BE49-F238E27FC236}">
                <a16:creationId xmlns:a16="http://schemas.microsoft.com/office/drawing/2014/main" id="{666D4974-B6B1-FD47-B1DA-1A1860EF5EFD}"/>
              </a:ext>
            </a:extLst>
          </p:cNvPr>
          <p:cNvPicPr>
            <a:picLocks noChangeAspect="1"/>
          </p:cNvPicPr>
          <p:nvPr userDrawn="1"/>
        </p:nvPicPr>
        <p:blipFill>
          <a:blip r:embed="rId2"/>
          <a:srcRect/>
          <a:stretch>
            <a:fillRect/>
          </a:stretch>
        </p:blipFill>
        <p:spPr>
          <a:xfrm>
            <a:off x="11458185" y="84179"/>
            <a:ext cx="655756" cy="827892"/>
          </a:xfrm>
          <a:prstGeom prst="rect">
            <a:avLst/>
          </a:prstGeom>
        </p:spPr>
      </p:pic>
    </p:spTree>
    <p:extLst>
      <p:ext uri="{BB962C8B-B14F-4D97-AF65-F5344CB8AC3E}">
        <p14:creationId xmlns:p14="http://schemas.microsoft.com/office/powerpoint/2010/main" val="3650019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F0F3C2-ACD6-4C4C-99A4-BD78B01EBC72}"/>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3" name="Footer Placeholder 2">
            <a:extLst>
              <a:ext uri="{FF2B5EF4-FFF2-40B4-BE49-F238E27FC236}">
                <a16:creationId xmlns:a16="http://schemas.microsoft.com/office/drawing/2014/main" id="{33E24815-EADE-B248-B38C-899AEB5933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CAED7F-3506-644E-AB4C-88FDF96550C8}"/>
              </a:ext>
            </a:extLst>
          </p:cNvPr>
          <p:cNvSpPr>
            <a:spLocks noGrp="1"/>
          </p:cNvSpPr>
          <p:nvPr>
            <p:ph type="sldNum" sz="quarter" idx="12"/>
          </p:nvPr>
        </p:nvSpPr>
        <p:spPr/>
        <p:txBody>
          <a:bodyPr/>
          <a:lstStyle/>
          <a:p>
            <a:fld id="{91167694-BCFE-6548-9013-F3FA9B03A07B}" type="slidenum">
              <a:rPr lang="en-US" smtClean="0"/>
              <a:t>‹#›</a:t>
            </a:fld>
            <a:endParaRPr lang="en-US"/>
          </a:p>
        </p:txBody>
      </p:sp>
      <p:pic>
        <p:nvPicPr>
          <p:cNvPr id="6" name="Picture 5">
            <a:extLst>
              <a:ext uri="{FF2B5EF4-FFF2-40B4-BE49-F238E27FC236}">
                <a16:creationId xmlns:a16="http://schemas.microsoft.com/office/drawing/2014/main" id="{136AFD0D-EA92-4D4B-A310-6BB5D25C1149}"/>
              </a:ext>
            </a:extLst>
          </p:cNvPr>
          <p:cNvPicPr>
            <a:picLocks noChangeAspect="1"/>
          </p:cNvPicPr>
          <p:nvPr userDrawn="1"/>
        </p:nvPicPr>
        <p:blipFill>
          <a:blip r:embed="rId2"/>
          <a:srcRect/>
          <a:stretch>
            <a:fillRect/>
          </a:stretch>
        </p:blipFill>
        <p:spPr>
          <a:xfrm>
            <a:off x="11458185" y="84179"/>
            <a:ext cx="655756" cy="827892"/>
          </a:xfrm>
          <a:prstGeom prst="rect">
            <a:avLst/>
          </a:prstGeom>
        </p:spPr>
      </p:pic>
    </p:spTree>
    <p:extLst>
      <p:ext uri="{BB962C8B-B14F-4D97-AF65-F5344CB8AC3E}">
        <p14:creationId xmlns:p14="http://schemas.microsoft.com/office/powerpoint/2010/main" val="4028107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ACDE-E3EB-5D46-9A02-F4350E7EE4D9}"/>
              </a:ext>
            </a:extLst>
          </p:cNvPr>
          <p:cNvSpPr>
            <a:spLocks noGrp="1"/>
          </p:cNvSpPr>
          <p:nvPr>
            <p:ph type="title"/>
          </p:nvPr>
        </p:nvSpPr>
        <p:spPr>
          <a:xfrm>
            <a:off x="839788" y="457200"/>
            <a:ext cx="3932237" cy="1600200"/>
          </a:xfrm>
        </p:spPr>
        <p:txBody>
          <a:bodyPr anchor="b"/>
          <a:lstStyle>
            <a:lvl1pPr>
              <a:defRPr sz="3200">
                <a:solidFill>
                  <a:srgbClr val="0070C0"/>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843F168-B355-A348-8054-4360389DE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79AC407-7007-884C-928C-23FB03A9F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9B46A6E-5ABB-0948-8F32-F5668C0A2AE7}"/>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6" name="Footer Placeholder 5">
            <a:extLst>
              <a:ext uri="{FF2B5EF4-FFF2-40B4-BE49-F238E27FC236}">
                <a16:creationId xmlns:a16="http://schemas.microsoft.com/office/drawing/2014/main" id="{1952D7F6-3628-7449-B808-F2777991C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F1F7A-A93A-E04E-BDBC-4A79396AA247}"/>
              </a:ext>
            </a:extLst>
          </p:cNvPr>
          <p:cNvSpPr>
            <a:spLocks noGrp="1"/>
          </p:cNvSpPr>
          <p:nvPr>
            <p:ph type="sldNum" sz="quarter" idx="12"/>
          </p:nvPr>
        </p:nvSpPr>
        <p:spPr/>
        <p:txBody>
          <a:bodyPr/>
          <a:lstStyle/>
          <a:p>
            <a:fld id="{91167694-BCFE-6548-9013-F3FA9B03A07B}" type="slidenum">
              <a:rPr lang="en-US" smtClean="0"/>
              <a:t>‹#›</a:t>
            </a:fld>
            <a:endParaRPr lang="en-US"/>
          </a:p>
        </p:txBody>
      </p:sp>
      <p:pic>
        <p:nvPicPr>
          <p:cNvPr id="9" name="Picture 8">
            <a:extLst>
              <a:ext uri="{FF2B5EF4-FFF2-40B4-BE49-F238E27FC236}">
                <a16:creationId xmlns:a16="http://schemas.microsoft.com/office/drawing/2014/main" id="{0014EC27-9494-E642-8E85-948F74AA4C44}"/>
              </a:ext>
            </a:extLst>
          </p:cNvPr>
          <p:cNvPicPr>
            <a:picLocks noChangeAspect="1"/>
          </p:cNvPicPr>
          <p:nvPr userDrawn="1"/>
        </p:nvPicPr>
        <p:blipFill>
          <a:blip r:embed="rId2"/>
          <a:srcRect/>
          <a:stretch>
            <a:fillRect/>
          </a:stretch>
        </p:blipFill>
        <p:spPr>
          <a:xfrm>
            <a:off x="11458185" y="84179"/>
            <a:ext cx="655756" cy="827892"/>
          </a:xfrm>
          <a:prstGeom prst="rect">
            <a:avLst/>
          </a:prstGeom>
        </p:spPr>
      </p:pic>
    </p:spTree>
    <p:extLst>
      <p:ext uri="{BB962C8B-B14F-4D97-AF65-F5344CB8AC3E}">
        <p14:creationId xmlns:p14="http://schemas.microsoft.com/office/powerpoint/2010/main" val="2384861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C94E-FD61-8B4D-91B1-E43203C5197D}"/>
              </a:ext>
            </a:extLst>
          </p:cNvPr>
          <p:cNvSpPr>
            <a:spLocks noGrp="1"/>
          </p:cNvSpPr>
          <p:nvPr>
            <p:ph type="title"/>
          </p:nvPr>
        </p:nvSpPr>
        <p:spPr>
          <a:xfrm>
            <a:off x="839788" y="457200"/>
            <a:ext cx="3932237" cy="1600200"/>
          </a:xfrm>
        </p:spPr>
        <p:txBody>
          <a:bodyPr anchor="b"/>
          <a:lstStyle>
            <a:lvl1pPr>
              <a:defRPr sz="3200">
                <a:solidFill>
                  <a:srgbClr val="0070C0"/>
                </a:solidFill>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084A644B-DDEB-794E-BB89-B34CE58EB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0C4C1E14-6150-F247-B4E2-890418C4D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D732FF-F28A-9F40-B38E-E4DA85B36757}"/>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6" name="Footer Placeholder 5">
            <a:extLst>
              <a:ext uri="{FF2B5EF4-FFF2-40B4-BE49-F238E27FC236}">
                <a16:creationId xmlns:a16="http://schemas.microsoft.com/office/drawing/2014/main" id="{1AB27D77-08CD-8847-A20C-8CA6E4123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47346-F266-8D41-9E60-05EFC7DCF673}"/>
              </a:ext>
            </a:extLst>
          </p:cNvPr>
          <p:cNvSpPr>
            <a:spLocks noGrp="1"/>
          </p:cNvSpPr>
          <p:nvPr>
            <p:ph type="sldNum" sz="quarter" idx="12"/>
          </p:nvPr>
        </p:nvSpPr>
        <p:spPr/>
        <p:txBody>
          <a:bodyPr/>
          <a:lstStyle/>
          <a:p>
            <a:fld id="{91167694-BCFE-6548-9013-F3FA9B03A07B}" type="slidenum">
              <a:rPr lang="en-US" smtClean="0"/>
              <a:t>‹#›</a:t>
            </a:fld>
            <a:endParaRPr lang="en-US"/>
          </a:p>
        </p:txBody>
      </p:sp>
      <p:pic>
        <p:nvPicPr>
          <p:cNvPr id="8" name="Picture 7">
            <a:extLst>
              <a:ext uri="{FF2B5EF4-FFF2-40B4-BE49-F238E27FC236}">
                <a16:creationId xmlns:a16="http://schemas.microsoft.com/office/drawing/2014/main" id="{B000F065-6667-6B44-B0F9-805AB841E17B}"/>
              </a:ext>
            </a:extLst>
          </p:cNvPr>
          <p:cNvPicPr>
            <a:picLocks noChangeAspect="1"/>
          </p:cNvPicPr>
          <p:nvPr userDrawn="1"/>
        </p:nvPicPr>
        <p:blipFill>
          <a:blip r:embed="rId2"/>
          <a:srcRect/>
          <a:stretch>
            <a:fillRect/>
          </a:stretch>
        </p:blipFill>
        <p:spPr>
          <a:xfrm>
            <a:off x="11458185" y="84179"/>
            <a:ext cx="655756" cy="827892"/>
          </a:xfrm>
          <a:prstGeom prst="rect">
            <a:avLst/>
          </a:prstGeom>
        </p:spPr>
      </p:pic>
    </p:spTree>
    <p:extLst>
      <p:ext uri="{BB962C8B-B14F-4D97-AF65-F5344CB8AC3E}">
        <p14:creationId xmlns:p14="http://schemas.microsoft.com/office/powerpoint/2010/main" val="178482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4078-3BBF-F544-BC47-3214B4808CF0}"/>
              </a:ext>
            </a:extLst>
          </p:cNvPr>
          <p:cNvSpPr>
            <a:spLocks noGrp="1"/>
          </p:cNvSpPr>
          <p:nvPr>
            <p:ph type="title"/>
          </p:nvPr>
        </p:nvSpPr>
        <p:spPr/>
        <p:txBody>
          <a:bodyPr/>
          <a:lstStyle>
            <a:lvl1pPr>
              <a:defRPr>
                <a:solidFill>
                  <a:srgbClr val="0070C0"/>
                </a:solidFill>
              </a:defRPr>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162C8466-15EF-3044-899C-14C166D221D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EF5DA5-C130-8B41-87CF-627C5AD44F93}"/>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5" name="Footer Placeholder 4">
            <a:extLst>
              <a:ext uri="{FF2B5EF4-FFF2-40B4-BE49-F238E27FC236}">
                <a16:creationId xmlns:a16="http://schemas.microsoft.com/office/drawing/2014/main" id="{1A1B0E75-DC86-DB40-BD25-320F5B92F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4D68E-CCB9-6B43-90D5-5002E0AB4568}"/>
              </a:ext>
            </a:extLst>
          </p:cNvPr>
          <p:cNvSpPr>
            <a:spLocks noGrp="1"/>
          </p:cNvSpPr>
          <p:nvPr>
            <p:ph type="sldNum" sz="quarter" idx="12"/>
          </p:nvPr>
        </p:nvSpPr>
        <p:spPr/>
        <p:txBody>
          <a:bodyPr/>
          <a:lstStyle/>
          <a:p>
            <a:fld id="{91167694-BCFE-6548-9013-F3FA9B03A07B}" type="slidenum">
              <a:rPr lang="en-US" smtClean="0"/>
              <a:t>‹#›</a:t>
            </a:fld>
            <a:endParaRPr lang="en-US"/>
          </a:p>
        </p:txBody>
      </p:sp>
      <p:pic>
        <p:nvPicPr>
          <p:cNvPr id="7" name="Picture 6">
            <a:extLst>
              <a:ext uri="{FF2B5EF4-FFF2-40B4-BE49-F238E27FC236}">
                <a16:creationId xmlns:a16="http://schemas.microsoft.com/office/drawing/2014/main" id="{FD491BC9-88D2-2E4B-8BC2-6C66D0E06394}"/>
              </a:ext>
            </a:extLst>
          </p:cNvPr>
          <p:cNvPicPr>
            <a:picLocks noChangeAspect="1"/>
          </p:cNvPicPr>
          <p:nvPr userDrawn="1"/>
        </p:nvPicPr>
        <p:blipFill>
          <a:blip r:embed="rId2"/>
          <a:srcRect/>
          <a:stretch>
            <a:fillRect/>
          </a:stretch>
        </p:blipFill>
        <p:spPr>
          <a:xfrm>
            <a:off x="11458185" y="84179"/>
            <a:ext cx="655756" cy="827892"/>
          </a:xfrm>
          <a:prstGeom prst="rect">
            <a:avLst/>
          </a:prstGeom>
        </p:spPr>
      </p:pic>
    </p:spTree>
    <p:extLst>
      <p:ext uri="{BB962C8B-B14F-4D97-AF65-F5344CB8AC3E}">
        <p14:creationId xmlns:p14="http://schemas.microsoft.com/office/powerpoint/2010/main" val="128909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13EFB2-31EC-B64C-AE6F-35C28D3BAC8D}"/>
              </a:ext>
            </a:extLst>
          </p:cNvPr>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2A9D1824-6BBE-CE45-9D37-6A3B8004E999}"/>
              </a:ext>
            </a:extLst>
          </p:cNvPr>
          <p:cNvSpPr>
            <a:spLocks noGrp="1"/>
          </p:cNvSpPr>
          <p:nvPr>
            <p:ph type="body" orient="vert" idx="1"/>
          </p:nvPr>
        </p:nvSpPr>
        <p:spPr>
          <a:xfrm>
            <a:off x="838200" y="365125"/>
            <a:ext cx="7734300" cy="5811838"/>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45D25C3C-E238-4F4E-8F0B-57F80C0BB722}"/>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5" name="Footer Placeholder 4">
            <a:extLst>
              <a:ext uri="{FF2B5EF4-FFF2-40B4-BE49-F238E27FC236}">
                <a16:creationId xmlns:a16="http://schemas.microsoft.com/office/drawing/2014/main" id="{B8A9D4C6-4493-5F43-BB36-A37329B64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A1D66-1477-B44C-9FD4-C77C64CD6F45}"/>
              </a:ext>
            </a:extLst>
          </p:cNvPr>
          <p:cNvSpPr>
            <a:spLocks noGrp="1"/>
          </p:cNvSpPr>
          <p:nvPr>
            <p:ph type="sldNum" sz="quarter" idx="12"/>
          </p:nvPr>
        </p:nvSpPr>
        <p:spPr/>
        <p:txBody>
          <a:bodyPr/>
          <a:lstStyle/>
          <a:p>
            <a:fld id="{91167694-BCFE-6548-9013-F3FA9B03A07B}" type="slidenum">
              <a:rPr lang="en-US" smtClean="0"/>
              <a:t>‹#›</a:t>
            </a:fld>
            <a:endParaRPr lang="en-US"/>
          </a:p>
        </p:txBody>
      </p:sp>
    </p:spTree>
    <p:extLst>
      <p:ext uri="{BB962C8B-B14F-4D97-AF65-F5344CB8AC3E}">
        <p14:creationId xmlns:p14="http://schemas.microsoft.com/office/powerpoint/2010/main" val="3341836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a:latin typeface="Noto Serif" panose="02020600060500020200"/>
              </a:defRPr>
            </a:lvl1pPr>
          </a:lstStyle>
          <a:p>
            <a:r>
              <a:rPr lang="de-DE" dirty="0"/>
              <a:t>Mastertitelformat bearbeiten</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latin typeface="Noto Serif" panose="02020600060500020200"/>
              </a:defRPr>
            </a:lvl1pPr>
          </a:lstStyle>
          <a:p>
            <a:pPr lvl="0"/>
            <a:r>
              <a:rPr lang="de-DE" dirty="0"/>
              <a:t>Mastertextformat bearbeiten
Zweite Ebene
Dritte Ebene
Vierte Ebene
Fünfte Ebene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Noto Serif" panose="02020600060500020200"/>
              </a:defRPr>
            </a:lvl1pPr>
          </a:lstStyle>
          <a:p>
            <a:fld id="{03098728-FB77-414E-B761-1F373A843E97}" type="datetimeFigureOut">
              <a:rPr lang="de-DE" smtClean="0"/>
              <a:pPr/>
              <a:t>28.12.20</a:t>
            </a:fld>
            <a:endParaRPr lang="de-DE"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de-DE"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Noto Serif" panose="02020600060500020200"/>
              </a:defRPr>
            </a:lvl1pPr>
          </a:lstStyle>
          <a:p>
            <a:fld id="{8DCE678F-0918-7048-8A49-63228B098647}" type="slidenum">
              <a:rPr lang="de-DE" smtClean="0"/>
              <a:pPr/>
              <a:t>‹#›</a:t>
            </a:fld>
            <a:endParaRPr lang="de-DE" dirty="0"/>
          </a:p>
        </p:txBody>
      </p:sp>
    </p:spTree>
    <p:extLst>
      <p:ext uri="{BB962C8B-B14F-4D97-AF65-F5344CB8AC3E}">
        <p14:creationId xmlns:p14="http://schemas.microsoft.com/office/powerpoint/2010/main" val="1214429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7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1025-AF68-014F-BDD5-00542C965943}"/>
              </a:ext>
            </a:extLst>
          </p:cNvPr>
          <p:cNvSpPr>
            <a:spLocks noGrp="1"/>
          </p:cNvSpPr>
          <p:nvPr>
            <p:ph type="title"/>
          </p:nvPr>
        </p:nvSpPr>
        <p:spPr/>
        <p:txBody>
          <a:bodyPr/>
          <a:lstStyle>
            <a:lvl1pPr>
              <a:defRPr>
                <a:solidFill>
                  <a:srgbClr val="0070C0"/>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0B674AA-D391-D046-B4F3-C3B28E2CF6C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grpSp>
        <p:nvGrpSpPr>
          <p:cNvPr id="14" name="Group 13">
            <a:extLst>
              <a:ext uri="{FF2B5EF4-FFF2-40B4-BE49-F238E27FC236}">
                <a16:creationId xmlns:a16="http://schemas.microsoft.com/office/drawing/2014/main" id="{D1A50982-B273-7748-8720-7637B22C503F}"/>
              </a:ext>
            </a:extLst>
          </p:cNvPr>
          <p:cNvGrpSpPr/>
          <p:nvPr userDrawn="1"/>
        </p:nvGrpSpPr>
        <p:grpSpPr>
          <a:xfrm>
            <a:off x="-22292" y="6370587"/>
            <a:ext cx="12366692" cy="501087"/>
            <a:chOff x="-22292" y="6370587"/>
            <a:chExt cx="12366692" cy="501087"/>
          </a:xfrm>
        </p:grpSpPr>
        <p:pic>
          <p:nvPicPr>
            <p:cNvPr id="13" name="Picture 2">
              <a:extLst>
                <a:ext uri="{FF2B5EF4-FFF2-40B4-BE49-F238E27FC236}">
                  <a16:creationId xmlns:a16="http://schemas.microsoft.com/office/drawing/2014/main" id="{FD09B072-8E38-EA4E-B8C0-BAF474C56A70}"/>
                </a:ext>
              </a:extLst>
            </p:cNvPr>
            <p:cNvPicPr>
              <a:picLocks noChangeAspect="1"/>
            </p:cNvPicPr>
            <p:nvPr userDrawn="1"/>
          </p:nvPicPr>
          <p:blipFill rotWithShape="1">
            <a:blip r:embed="rId2"/>
            <a:srcRect l="1103" t="22624" r="7780" b="71654"/>
            <a:stretch/>
          </p:blipFill>
          <p:spPr>
            <a:xfrm>
              <a:off x="471484" y="6370587"/>
              <a:ext cx="11872916" cy="497771"/>
            </a:xfrm>
            <a:prstGeom prst="rect">
              <a:avLst/>
            </a:prstGeom>
          </p:spPr>
        </p:pic>
        <p:sp>
          <p:nvSpPr>
            <p:cNvPr id="10" name="Rectangle 9">
              <a:extLst>
                <a:ext uri="{FF2B5EF4-FFF2-40B4-BE49-F238E27FC236}">
                  <a16:creationId xmlns:a16="http://schemas.microsoft.com/office/drawing/2014/main" id="{DB9362FD-A64E-DD4D-BCBA-46F5B40B626D}"/>
                </a:ext>
              </a:extLst>
            </p:cNvPr>
            <p:cNvSpPr>
              <a:spLocks noChangeAspect="1"/>
            </p:cNvSpPr>
            <p:nvPr userDrawn="1"/>
          </p:nvSpPr>
          <p:spPr>
            <a:xfrm>
              <a:off x="-22292" y="6370587"/>
              <a:ext cx="503528" cy="50108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4">
              <a:extLst>
                <a:ext uri="{FF2B5EF4-FFF2-40B4-BE49-F238E27FC236}">
                  <a16:creationId xmlns:a16="http://schemas.microsoft.com/office/drawing/2014/main" id="{6382B79F-6C43-074E-8EE6-6A339763BE72}"/>
                </a:ext>
              </a:extLst>
            </p:cNvPr>
            <p:cNvSpPr txBox="1"/>
            <p:nvPr userDrawn="1"/>
          </p:nvSpPr>
          <p:spPr>
            <a:xfrm>
              <a:off x="288107" y="6475067"/>
              <a:ext cx="4755376" cy="274049"/>
            </a:xfrm>
            <a:prstGeom prst="rect">
              <a:avLst/>
            </a:prstGeom>
          </p:spPr>
          <p:txBody>
            <a:bodyPr wrap="square" lIns="0" tIns="0" rIns="0" bIns="0" rtlCol="0" anchor="t">
              <a:spAutoFit/>
            </a:bodyPr>
            <a:lstStyle/>
            <a:p>
              <a:pPr>
                <a:lnSpc>
                  <a:spcPts val="2296"/>
                </a:lnSpc>
              </a:pPr>
              <a:r>
                <a:rPr lang="en-US" sz="1300" spc="114" dirty="0">
                  <a:solidFill>
                    <a:srgbClr val="FFFFFF"/>
                  </a:solidFill>
                  <a:latin typeface="Avenir Book" panose="02000503020000020003" pitchFamily="2" charset="0"/>
                  <a:cs typeface="Arial" panose="020B0604020202020204" pitchFamily="34" charset="0"/>
                </a:rPr>
                <a:t>THE GLOBAL INTERAGENCY SECURITY FORUM</a:t>
              </a:r>
            </a:p>
          </p:txBody>
        </p:sp>
      </p:grpSp>
      <p:pic>
        <p:nvPicPr>
          <p:cNvPr id="11" name="Picture 10">
            <a:extLst>
              <a:ext uri="{FF2B5EF4-FFF2-40B4-BE49-F238E27FC236}">
                <a16:creationId xmlns:a16="http://schemas.microsoft.com/office/drawing/2014/main" id="{543F1C19-3B66-F544-A8FA-0D229B84A7FE}"/>
              </a:ext>
            </a:extLst>
          </p:cNvPr>
          <p:cNvPicPr>
            <a:picLocks noChangeAspect="1"/>
          </p:cNvPicPr>
          <p:nvPr userDrawn="1"/>
        </p:nvPicPr>
        <p:blipFill>
          <a:blip r:embed="rId3"/>
          <a:srcRect/>
          <a:stretch>
            <a:fillRect/>
          </a:stretch>
        </p:blipFill>
        <p:spPr>
          <a:xfrm>
            <a:off x="11458185" y="84179"/>
            <a:ext cx="655756" cy="827892"/>
          </a:xfrm>
          <a:prstGeom prst="rect">
            <a:avLst/>
          </a:prstGeom>
        </p:spPr>
      </p:pic>
    </p:spTree>
    <p:extLst>
      <p:ext uri="{BB962C8B-B14F-4D97-AF65-F5344CB8AC3E}">
        <p14:creationId xmlns:p14="http://schemas.microsoft.com/office/powerpoint/2010/main" val="1147489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5F0C0-9BEC-2C41-8E35-EEB74C1604B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57DE800-6E9F-F149-B0F3-06999E5537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BAE8CA5-726C-5B4D-937D-5AC989A8F7E7}"/>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5" name="Footer Placeholder 4">
            <a:extLst>
              <a:ext uri="{FF2B5EF4-FFF2-40B4-BE49-F238E27FC236}">
                <a16:creationId xmlns:a16="http://schemas.microsoft.com/office/drawing/2014/main" id="{9CF43B7C-F50A-8140-BCA4-E2E6FDB53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8D76E-B2FA-4A44-943F-911202144358}"/>
              </a:ext>
            </a:extLst>
          </p:cNvPr>
          <p:cNvSpPr>
            <a:spLocks noGrp="1"/>
          </p:cNvSpPr>
          <p:nvPr>
            <p:ph type="sldNum" sz="quarter" idx="12"/>
          </p:nvPr>
        </p:nvSpPr>
        <p:spPr/>
        <p:txBody>
          <a:bodyPr/>
          <a:lstStyle/>
          <a:p>
            <a:fld id="{91167694-BCFE-6548-9013-F3FA9B03A07B}" type="slidenum">
              <a:rPr lang="en-US" smtClean="0"/>
              <a:t>‹#›</a:t>
            </a:fld>
            <a:endParaRPr lang="en-US"/>
          </a:p>
        </p:txBody>
      </p:sp>
    </p:spTree>
    <p:extLst>
      <p:ext uri="{BB962C8B-B14F-4D97-AF65-F5344CB8AC3E}">
        <p14:creationId xmlns:p14="http://schemas.microsoft.com/office/powerpoint/2010/main" val="261522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1025-AF68-014F-BDD5-00542C96594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0B674AA-D391-D046-B4F3-C3B28E2CF6C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857F4E-73B8-C848-BFAB-6B8C2B2FFDAE}"/>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5" name="Footer Placeholder 4">
            <a:extLst>
              <a:ext uri="{FF2B5EF4-FFF2-40B4-BE49-F238E27FC236}">
                <a16:creationId xmlns:a16="http://schemas.microsoft.com/office/drawing/2014/main" id="{B1614924-8FC8-C547-9257-F3E9FED29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8A062-6843-594E-95DC-E4B9497B4E45}"/>
              </a:ext>
            </a:extLst>
          </p:cNvPr>
          <p:cNvSpPr>
            <a:spLocks noGrp="1"/>
          </p:cNvSpPr>
          <p:nvPr>
            <p:ph type="sldNum" sz="quarter" idx="12"/>
          </p:nvPr>
        </p:nvSpPr>
        <p:spPr/>
        <p:txBody>
          <a:bodyPr/>
          <a:lstStyle/>
          <a:p>
            <a:fld id="{91167694-BCFE-6548-9013-F3FA9B03A07B}" type="slidenum">
              <a:rPr lang="en-US" smtClean="0"/>
              <a:t>‹#›</a:t>
            </a:fld>
            <a:endParaRPr lang="en-US"/>
          </a:p>
        </p:txBody>
      </p:sp>
    </p:spTree>
    <p:extLst>
      <p:ext uri="{BB962C8B-B14F-4D97-AF65-F5344CB8AC3E}">
        <p14:creationId xmlns:p14="http://schemas.microsoft.com/office/powerpoint/2010/main" val="1735395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BB50-2884-C34A-B7A4-37917C2A07D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3571CE6-9882-434F-A00D-34130514C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AFDDB5-C7F2-F04E-B587-D9591599BE63}"/>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5" name="Footer Placeholder 4">
            <a:extLst>
              <a:ext uri="{FF2B5EF4-FFF2-40B4-BE49-F238E27FC236}">
                <a16:creationId xmlns:a16="http://schemas.microsoft.com/office/drawing/2014/main" id="{DFB65CDB-7320-274A-A484-E9524376E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AB6EA-7271-9E4A-890F-8542F3CF2D2E}"/>
              </a:ext>
            </a:extLst>
          </p:cNvPr>
          <p:cNvSpPr>
            <a:spLocks noGrp="1"/>
          </p:cNvSpPr>
          <p:nvPr>
            <p:ph type="sldNum" sz="quarter" idx="12"/>
          </p:nvPr>
        </p:nvSpPr>
        <p:spPr/>
        <p:txBody>
          <a:bodyPr/>
          <a:lstStyle/>
          <a:p>
            <a:fld id="{91167694-BCFE-6548-9013-F3FA9B03A07B}" type="slidenum">
              <a:rPr lang="en-US" smtClean="0"/>
              <a:t>‹#›</a:t>
            </a:fld>
            <a:endParaRPr lang="en-US"/>
          </a:p>
        </p:txBody>
      </p:sp>
    </p:spTree>
    <p:extLst>
      <p:ext uri="{BB962C8B-B14F-4D97-AF65-F5344CB8AC3E}">
        <p14:creationId xmlns:p14="http://schemas.microsoft.com/office/powerpoint/2010/main" val="71505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1914-F562-C249-9CA1-71A4D51FF1E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5781247-E836-434B-86AC-EEF064806D3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11271B7-4EB5-2143-A367-3290680BDE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386569-BD9F-B04C-A3E8-0CF39BE1AFB5}"/>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6" name="Footer Placeholder 5">
            <a:extLst>
              <a:ext uri="{FF2B5EF4-FFF2-40B4-BE49-F238E27FC236}">
                <a16:creationId xmlns:a16="http://schemas.microsoft.com/office/drawing/2014/main" id="{F9689B57-7580-F348-A09B-2623914F3F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D115C-4E0E-FD4B-B747-9740F1FDB7DD}"/>
              </a:ext>
            </a:extLst>
          </p:cNvPr>
          <p:cNvSpPr>
            <a:spLocks noGrp="1"/>
          </p:cNvSpPr>
          <p:nvPr>
            <p:ph type="sldNum" sz="quarter" idx="12"/>
          </p:nvPr>
        </p:nvSpPr>
        <p:spPr/>
        <p:txBody>
          <a:bodyPr/>
          <a:lstStyle/>
          <a:p>
            <a:fld id="{91167694-BCFE-6548-9013-F3FA9B03A07B}" type="slidenum">
              <a:rPr lang="en-US" smtClean="0"/>
              <a:t>‹#›</a:t>
            </a:fld>
            <a:endParaRPr lang="en-US"/>
          </a:p>
        </p:txBody>
      </p:sp>
    </p:spTree>
    <p:extLst>
      <p:ext uri="{BB962C8B-B14F-4D97-AF65-F5344CB8AC3E}">
        <p14:creationId xmlns:p14="http://schemas.microsoft.com/office/powerpoint/2010/main" val="344687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E103-9E9E-5A48-8B97-F413502E665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FC511D5-A8AA-D040-9FEA-F1537B6D63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D62C945-5702-BE47-90D5-79EEB172308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2764F53-36D6-4048-AE0E-64ED324B1F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2E255A6-8518-7548-9FDA-88A29E73588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9B38115-D4F3-A240-8ECC-CE4869A57F31}"/>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8" name="Footer Placeholder 7">
            <a:extLst>
              <a:ext uri="{FF2B5EF4-FFF2-40B4-BE49-F238E27FC236}">
                <a16:creationId xmlns:a16="http://schemas.microsoft.com/office/drawing/2014/main" id="{A84FA774-67F7-734D-ABA3-2AA6DFBAAC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2EB50F-99C4-B64B-B925-2AE9276D6278}"/>
              </a:ext>
            </a:extLst>
          </p:cNvPr>
          <p:cNvSpPr>
            <a:spLocks noGrp="1"/>
          </p:cNvSpPr>
          <p:nvPr>
            <p:ph type="sldNum" sz="quarter" idx="12"/>
          </p:nvPr>
        </p:nvSpPr>
        <p:spPr/>
        <p:txBody>
          <a:bodyPr/>
          <a:lstStyle/>
          <a:p>
            <a:fld id="{91167694-BCFE-6548-9013-F3FA9B03A07B}" type="slidenum">
              <a:rPr lang="en-US" smtClean="0"/>
              <a:t>‹#›</a:t>
            </a:fld>
            <a:endParaRPr lang="en-US"/>
          </a:p>
        </p:txBody>
      </p:sp>
    </p:spTree>
    <p:extLst>
      <p:ext uri="{BB962C8B-B14F-4D97-AF65-F5344CB8AC3E}">
        <p14:creationId xmlns:p14="http://schemas.microsoft.com/office/powerpoint/2010/main" val="1366901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AA60-1C92-EE48-82E3-BC2066E5764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D8022C6-72A6-B148-9084-6CFA9403A27C}"/>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4" name="Footer Placeholder 3">
            <a:extLst>
              <a:ext uri="{FF2B5EF4-FFF2-40B4-BE49-F238E27FC236}">
                <a16:creationId xmlns:a16="http://schemas.microsoft.com/office/drawing/2014/main" id="{1181ADDF-529B-CD46-BDB0-0FD892BF1E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F9CDD5-8E35-B04B-BACF-55D08AD7A4C8}"/>
              </a:ext>
            </a:extLst>
          </p:cNvPr>
          <p:cNvSpPr>
            <a:spLocks noGrp="1"/>
          </p:cNvSpPr>
          <p:nvPr>
            <p:ph type="sldNum" sz="quarter" idx="12"/>
          </p:nvPr>
        </p:nvSpPr>
        <p:spPr/>
        <p:txBody>
          <a:bodyPr/>
          <a:lstStyle/>
          <a:p>
            <a:fld id="{91167694-BCFE-6548-9013-F3FA9B03A07B}" type="slidenum">
              <a:rPr lang="en-US" smtClean="0"/>
              <a:t>‹#›</a:t>
            </a:fld>
            <a:endParaRPr lang="en-US"/>
          </a:p>
        </p:txBody>
      </p:sp>
    </p:spTree>
    <p:extLst>
      <p:ext uri="{BB962C8B-B14F-4D97-AF65-F5344CB8AC3E}">
        <p14:creationId xmlns:p14="http://schemas.microsoft.com/office/powerpoint/2010/main" val="3936753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F0F3C2-ACD6-4C4C-99A4-BD78B01EBC72}"/>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3" name="Footer Placeholder 2">
            <a:extLst>
              <a:ext uri="{FF2B5EF4-FFF2-40B4-BE49-F238E27FC236}">
                <a16:creationId xmlns:a16="http://schemas.microsoft.com/office/drawing/2014/main" id="{33E24815-EADE-B248-B38C-899AEB5933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CAED7F-3506-644E-AB4C-88FDF96550C8}"/>
              </a:ext>
            </a:extLst>
          </p:cNvPr>
          <p:cNvSpPr>
            <a:spLocks noGrp="1"/>
          </p:cNvSpPr>
          <p:nvPr>
            <p:ph type="sldNum" sz="quarter" idx="12"/>
          </p:nvPr>
        </p:nvSpPr>
        <p:spPr/>
        <p:txBody>
          <a:bodyPr/>
          <a:lstStyle/>
          <a:p>
            <a:fld id="{91167694-BCFE-6548-9013-F3FA9B03A07B}" type="slidenum">
              <a:rPr lang="en-US" smtClean="0"/>
              <a:t>‹#›</a:t>
            </a:fld>
            <a:endParaRPr lang="en-US"/>
          </a:p>
        </p:txBody>
      </p:sp>
    </p:spTree>
    <p:extLst>
      <p:ext uri="{BB962C8B-B14F-4D97-AF65-F5344CB8AC3E}">
        <p14:creationId xmlns:p14="http://schemas.microsoft.com/office/powerpoint/2010/main" val="3121074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ACDE-E3EB-5D46-9A02-F4350E7EE4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843F168-B355-A348-8054-4360389DE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79AC407-7007-884C-928C-23FB03A9F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9B46A6E-5ABB-0948-8F32-F5668C0A2AE7}"/>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6" name="Footer Placeholder 5">
            <a:extLst>
              <a:ext uri="{FF2B5EF4-FFF2-40B4-BE49-F238E27FC236}">
                <a16:creationId xmlns:a16="http://schemas.microsoft.com/office/drawing/2014/main" id="{1952D7F6-3628-7449-B808-F2777991C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F1F7A-A93A-E04E-BDBC-4A79396AA247}"/>
              </a:ext>
            </a:extLst>
          </p:cNvPr>
          <p:cNvSpPr>
            <a:spLocks noGrp="1"/>
          </p:cNvSpPr>
          <p:nvPr>
            <p:ph type="sldNum" sz="quarter" idx="12"/>
          </p:nvPr>
        </p:nvSpPr>
        <p:spPr/>
        <p:txBody>
          <a:bodyPr/>
          <a:lstStyle/>
          <a:p>
            <a:fld id="{91167694-BCFE-6548-9013-F3FA9B03A07B}" type="slidenum">
              <a:rPr lang="en-US" smtClean="0"/>
              <a:t>‹#›</a:t>
            </a:fld>
            <a:endParaRPr lang="en-US"/>
          </a:p>
        </p:txBody>
      </p:sp>
    </p:spTree>
    <p:extLst>
      <p:ext uri="{BB962C8B-B14F-4D97-AF65-F5344CB8AC3E}">
        <p14:creationId xmlns:p14="http://schemas.microsoft.com/office/powerpoint/2010/main" val="1562695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C94E-FD61-8B4D-91B1-E43203C5197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84A644B-DDEB-794E-BB89-B34CE58EB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4C1E14-6150-F247-B4E2-890418C4D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D732FF-F28A-9F40-B38E-E4DA85B36757}"/>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6" name="Footer Placeholder 5">
            <a:extLst>
              <a:ext uri="{FF2B5EF4-FFF2-40B4-BE49-F238E27FC236}">
                <a16:creationId xmlns:a16="http://schemas.microsoft.com/office/drawing/2014/main" id="{1AB27D77-08CD-8847-A20C-8CA6E4123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47346-F266-8D41-9E60-05EFC7DCF673}"/>
              </a:ext>
            </a:extLst>
          </p:cNvPr>
          <p:cNvSpPr>
            <a:spLocks noGrp="1"/>
          </p:cNvSpPr>
          <p:nvPr>
            <p:ph type="sldNum" sz="quarter" idx="12"/>
          </p:nvPr>
        </p:nvSpPr>
        <p:spPr/>
        <p:txBody>
          <a:bodyPr/>
          <a:lstStyle/>
          <a:p>
            <a:fld id="{91167694-BCFE-6548-9013-F3FA9B03A07B}" type="slidenum">
              <a:rPr lang="en-US" smtClean="0"/>
              <a:t>‹#›</a:t>
            </a:fld>
            <a:endParaRPr lang="en-US"/>
          </a:p>
        </p:txBody>
      </p:sp>
    </p:spTree>
    <p:extLst>
      <p:ext uri="{BB962C8B-B14F-4D97-AF65-F5344CB8AC3E}">
        <p14:creationId xmlns:p14="http://schemas.microsoft.com/office/powerpoint/2010/main" val="3807955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4078-3BBF-F544-BC47-3214B4808CF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62C8466-15EF-3044-899C-14C166D221D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EF5DA5-C130-8B41-87CF-627C5AD44F93}"/>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5" name="Footer Placeholder 4">
            <a:extLst>
              <a:ext uri="{FF2B5EF4-FFF2-40B4-BE49-F238E27FC236}">
                <a16:creationId xmlns:a16="http://schemas.microsoft.com/office/drawing/2014/main" id="{1A1B0E75-DC86-DB40-BD25-320F5B92F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4D68E-CCB9-6B43-90D5-5002E0AB4568}"/>
              </a:ext>
            </a:extLst>
          </p:cNvPr>
          <p:cNvSpPr>
            <a:spLocks noGrp="1"/>
          </p:cNvSpPr>
          <p:nvPr>
            <p:ph type="sldNum" sz="quarter" idx="12"/>
          </p:nvPr>
        </p:nvSpPr>
        <p:spPr/>
        <p:txBody>
          <a:bodyPr/>
          <a:lstStyle/>
          <a:p>
            <a:fld id="{91167694-BCFE-6548-9013-F3FA9B03A07B}" type="slidenum">
              <a:rPr lang="en-US" smtClean="0"/>
              <a:t>‹#›</a:t>
            </a:fld>
            <a:endParaRPr lang="en-US"/>
          </a:p>
        </p:txBody>
      </p:sp>
    </p:spTree>
    <p:extLst>
      <p:ext uri="{BB962C8B-B14F-4D97-AF65-F5344CB8AC3E}">
        <p14:creationId xmlns:p14="http://schemas.microsoft.com/office/powerpoint/2010/main" val="236433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1025-AF68-014F-BDD5-00542C965943}"/>
              </a:ext>
            </a:extLst>
          </p:cNvPr>
          <p:cNvSpPr>
            <a:spLocks noGrp="1"/>
          </p:cNvSpPr>
          <p:nvPr>
            <p:ph type="title"/>
          </p:nvPr>
        </p:nvSpPr>
        <p:spPr/>
        <p:txBody>
          <a:bodyPr/>
          <a:lstStyle>
            <a:lvl1pPr>
              <a:defRPr>
                <a:solidFill>
                  <a:srgbClr val="0070C0"/>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0B674AA-D391-D046-B4F3-C3B28E2CF6C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grpSp>
        <p:nvGrpSpPr>
          <p:cNvPr id="14" name="Group 13">
            <a:extLst>
              <a:ext uri="{FF2B5EF4-FFF2-40B4-BE49-F238E27FC236}">
                <a16:creationId xmlns:a16="http://schemas.microsoft.com/office/drawing/2014/main" id="{D1A50982-B273-7748-8720-7637B22C503F}"/>
              </a:ext>
            </a:extLst>
          </p:cNvPr>
          <p:cNvGrpSpPr/>
          <p:nvPr userDrawn="1"/>
        </p:nvGrpSpPr>
        <p:grpSpPr>
          <a:xfrm>
            <a:off x="-22292" y="6370587"/>
            <a:ext cx="12366692" cy="501087"/>
            <a:chOff x="-22292" y="6370587"/>
            <a:chExt cx="12366692" cy="501087"/>
          </a:xfrm>
        </p:grpSpPr>
        <p:pic>
          <p:nvPicPr>
            <p:cNvPr id="13" name="Picture 2">
              <a:extLst>
                <a:ext uri="{FF2B5EF4-FFF2-40B4-BE49-F238E27FC236}">
                  <a16:creationId xmlns:a16="http://schemas.microsoft.com/office/drawing/2014/main" id="{FD09B072-8E38-EA4E-B8C0-BAF474C56A70}"/>
                </a:ext>
              </a:extLst>
            </p:cNvPr>
            <p:cNvPicPr>
              <a:picLocks noChangeAspect="1"/>
            </p:cNvPicPr>
            <p:nvPr userDrawn="1"/>
          </p:nvPicPr>
          <p:blipFill rotWithShape="1">
            <a:blip r:embed="rId2"/>
            <a:srcRect l="1103" t="22624" r="7780" b="71654"/>
            <a:stretch/>
          </p:blipFill>
          <p:spPr>
            <a:xfrm>
              <a:off x="471484" y="6370587"/>
              <a:ext cx="11872916" cy="497771"/>
            </a:xfrm>
            <a:prstGeom prst="rect">
              <a:avLst/>
            </a:prstGeom>
          </p:spPr>
        </p:pic>
        <p:sp>
          <p:nvSpPr>
            <p:cNvPr id="10" name="Rectangle 9">
              <a:extLst>
                <a:ext uri="{FF2B5EF4-FFF2-40B4-BE49-F238E27FC236}">
                  <a16:creationId xmlns:a16="http://schemas.microsoft.com/office/drawing/2014/main" id="{DB9362FD-A64E-DD4D-BCBA-46F5B40B626D}"/>
                </a:ext>
              </a:extLst>
            </p:cNvPr>
            <p:cNvSpPr>
              <a:spLocks noChangeAspect="1"/>
            </p:cNvSpPr>
            <p:nvPr userDrawn="1"/>
          </p:nvSpPr>
          <p:spPr>
            <a:xfrm>
              <a:off x="-22292" y="6370587"/>
              <a:ext cx="503528" cy="50108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14">
              <a:extLst>
                <a:ext uri="{FF2B5EF4-FFF2-40B4-BE49-F238E27FC236}">
                  <a16:creationId xmlns:a16="http://schemas.microsoft.com/office/drawing/2014/main" id="{6382B79F-6C43-074E-8EE6-6A339763BE72}"/>
                </a:ext>
              </a:extLst>
            </p:cNvPr>
            <p:cNvSpPr txBox="1"/>
            <p:nvPr userDrawn="1"/>
          </p:nvSpPr>
          <p:spPr>
            <a:xfrm>
              <a:off x="288107" y="6475067"/>
              <a:ext cx="4755376" cy="274049"/>
            </a:xfrm>
            <a:prstGeom prst="rect">
              <a:avLst/>
            </a:prstGeom>
          </p:spPr>
          <p:txBody>
            <a:bodyPr wrap="square" lIns="0" tIns="0" rIns="0" bIns="0" rtlCol="0" anchor="t">
              <a:spAutoFit/>
            </a:bodyPr>
            <a:lstStyle/>
            <a:p>
              <a:pPr>
                <a:lnSpc>
                  <a:spcPts val="2296"/>
                </a:lnSpc>
              </a:pPr>
              <a:r>
                <a:rPr lang="en-US" sz="1300" spc="114" dirty="0">
                  <a:solidFill>
                    <a:srgbClr val="FFFFFF"/>
                  </a:solidFill>
                  <a:latin typeface="Avenir Book" panose="02000503020000020003" pitchFamily="2" charset="0"/>
                  <a:cs typeface="Arial" panose="020B0604020202020204" pitchFamily="34" charset="0"/>
                </a:rPr>
                <a:t>THE GLOBAL INTERAGENCY SECURITY FORUM</a:t>
              </a:r>
            </a:p>
          </p:txBody>
        </p:sp>
      </p:grpSp>
      <p:pic>
        <p:nvPicPr>
          <p:cNvPr id="11" name="Picture 10">
            <a:extLst>
              <a:ext uri="{FF2B5EF4-FFF2-40B4-BE49-F238E27FC236}">
                <a16:creationId xmlns:a16="http://schemas.microsoft.com/office/drawing/2014/main" id="{ADFC8961-0C42-354F-BC27-4E630C07A23A}"/>
              </a:ext>
            </a:extLst>
          </p:cNvPr>
          <p:cNvPicPr>
            <a:picLocks noChangeAspect="1"/>
          </p:cNvPicPr>
          <p:nvPr userDrawn="1"/>
        </p:nvPicPr>
        <p:blipFill>
          <a:blip r:embed="rId3"/>
          <a:srcRect/>
          <a:stretch>
            <a:fillRect/>
          </a:stretch>
        </p:blipFill>
        <p:spPr>
          <a:xfrm>
            <a:off x="11458185" y="84179"/>
            <a:ext cx="655756" cy="827892"/>
          </a:xfrm>
          <a:prstGeom prst="rect">
            <a:avLst/>
          </a:prstGeom>
        </p:spPr>
      </p:pic>
    </p:spTree>
    <p:extLst>
      <p:ext uri="{BB962C8B-B14F-4D97-AF65-F5344CB8AC3E}">
        <p14:creationId xmlns:p14="http://schemas.microsoft.com/office/powerpoint/2010/main" val="3896245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13EFB2-31EC-B64C-AE6F-35C28D3BAC8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A9D1824-6BBE-CE45-9D37-6A3B8004E99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5D25C3C-E238-4F4E-8F0B-57F80C0BB722}"/>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5" name="Footer Placeholder 4">
            <a:extLst>
              <a:ext uri="{FF2B5EF4-FFF2-40B4-BE49-F238E27FC236}">
                <a16:creationId xmlns:a16="http://schemas.microsoft.com/office/drawing/2014/main" id="{B8A9D4C6-4493-5F43-BB36-A37329B64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A1D66-1477-B44C-9FD4-C77C64CD6F45}"/>
              </a:ext>
            </a:extLst>
          </p:cNvPr>
          <p:cNvSpPr>
            <a:spLocks noGrp="1"/>
          </p:cNvSpPr>
          <p:nvPr>
            <p:ph type="sldNum" sz="quarter" idx="12"/>
          </p:nvPr>
        </p:nvSpPr>
        <p:spPr/>
        <p:txBody>
          <a:bodyPr/>
          <a:lstStyle/>
          <a:p>
            <a:fld id="{91167694-BCFE-6548-9013-F3FA9B03A07B}" type="slidenum">
              <a:rPr lang="en-US" smtClean="0"/>
              <a:t>‹#›</a:t>
            </a:fld>
            <a:endParaRPr lang="en-US"/>
          </a:p>
        </p:txBody>
      </p:sp>
    </p:spTree>
    <p:extLst>
      <p:ext uri="{BB962C8B-B14F-4D97-AF65-F5344CB8AC3E}">
        <p14:creationId xmlns:p14="http://schemas.microsoft.com/office/powerpoint/2010/main" val="1097806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1025-AF68-014F-BDD5-00542C965943}"/>
              </a:ext>
            </a:extLst>
          </p:cNvPr>
          <p:cNvSpPr>
            <a:spLocks noGrp="1"/>
          </p:cNvSpPr>
          <p:nvPr>
            <p:ph type="title"/>
          </p:nvPr>
        </p:nvSpPr>
        <p:spPr>
          <a:xfrm>
            <a:off x="3419856" y="383413"/>
            <a:ext cx="7754112" cy="1325563"/>
          </a:xfrm>
        </p:spPr>
        <p:txBody>
          <a:bodyPr/>
          <a:lstStyle>
            <a:lvl1pPr>
              <a:defRPr>
                <a:solidFill>
                  <a:srgbClr val="0070C0"/>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0B674AA-D391-D046-B4F3-C3B28E2CF6CB}"/>
              </a:ext>
            </a:extLst>
          </p:cNvPr>
          <p:cNvSpPr>
            <a:spLocks noGrp="1"/>
          </p:cNvSpPr>
          <p:nvPr>
            <p:ph idx="1"/>
          </p:nvPr>
        </p:nvSpPr>
        <p:spPr>
          <a:xfrm>
            <a:off x="3419856" y="1843913"/>
            <a:ext cx="7754112"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1" name="Picture 11">
            <a:extLst>
              <a:ext uri="{FF2B5EF4-FFF2-40B4-BE49-F238E27FC236}">
                <a16:creationId xmlns:a16="http://schemas.microsoft.com/office/drawing/2014/main" id="{892ADBF0-B886-C149-8439-CC63CFF8B425}"/>
              </a:ext>
            </a:extLst>
          </p:cNvPr>
          <p:cNvPicPr>
            <a:picLocks noChangeAspect="1"/>
          </p:cNvPicPr>
          <p:nvPr userDrawn="1"/>
        </p:nvPicPr>
        <p:blipFill>
          <a:blip r:embed="rId2"/>
          <a:srcRect l="35451" r="35451"/>
          <a:stretch>
            <a:fillRect/>
          </a:stretch>
        </p:blipFill>
        <p:spPr>
          <a:xfrm>
            <a:off x="1" y="0"/>
            <a:ext cx="2992342" cy="6858000"/>
          </a:xfrm>
          <a:prstGeom prst="rect">
            <a:avLst/>
          </a:prstGeom>
        </p:spPr>
      </p:pic>
      <p:pic>
        <p:nvPicPr>
          <p:cNvPr id="6" name="Picture 5">
            <a:extLst>
              <a:ext uri="{FF2B5EF4-FFF2-40B4-BE49-F238E27FC236}">
                <a16:creationId xmlns:a16="http://schemas.microsoft.com/office/drawing/2014/main" id="{9CC2ACD1-58FE-F84E-9080-26B41F70FA2D}"/>
              </a:ext>
            </a:extLst>
          </p:cNvPr>
          <p:cNvPicPr>
            <a:picLocks noChangeAspect="1"/>
          </p:cNvPicPr>
          <p:nvPr userDrawn="1"/>
        </p:nvPicPr>
        <p:blipFill>
          <a:blip r:embed="rId3"/>
          <a:srcRect/>
          <a:stretch>
            <a:fillRect/>
          </a:stretch>
        </p:blipFill>
        <p:spPr>
          <a:xfrm>
            <a:off x="11458185" y="84179"/>
            <a:ext cx="655756" cy="827892"/>
          </a:xfrm>
          <a:prstGeom prst="rect">
            <a:avLst/>
          </a:prstGeom>
        </p:spPr>
      </p:pic>
    </p:spTree>
    <p:extLst>
      <p:ext uri="{BB962C8B-B14F-4D97-AF65-F5344CB8AC3E}">
        <p14:creationId xmlns:p14="http://schemas.microsoft.com/office/powerpoint/2010/main" val="192732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id="{7C2434D4-3C1F-FA42-ACD0-47E275C7C60D}"/>
              </a:ext>
            </a:extLst>
          </p:cNvPr>
          <p:cNvPicPr>
            <a:picLocks noChangeAspect="1"/>
          </p:cNvPicPr>
          <p:nvPr userDrawn="1"/>
        </p:nvPicPr>
        <p:blipFill rotWithShape="1">
          <a:blip r:embed="rId2"/>
          <a:srcRect l="29923" t="-3" r="38916" b="1"/>
          <a:stretch/>
        </p:blipFill>
        <p:spPr>
          <a:xfrm>
            <a:off x="8969133" y="-1"/>
            <a:ext cx="3204579" cy="6858001"/>
          </a:xfrm>
          <a:prstGeom prst="rect">
            <a:avLst/>
          </a:prstGeom>
        </p:spPr>
      </p:pic>
      <p:sp>
        <p:nvSpPr>
          <p:cNvPr id="2" name="Title 1">
            <a:extLst>
              <a:ext uri="{FF2B5EF4-FFF2-40B4-BE49-F238E27FC236}">
                <a16:creationId xmlns:a16="http://schemas.microsoft.com/office/drawing/2014/main" id="{75C71025-AF68-014F-BDD5-00542C965943}"/>
              </a:ext>
            </a:extLst>
          </p:cNvPr>
          <p:cNvSpPr>
            <a:spLocks noGrp="1"/>
          </p:cNvSpPr>
          <p:nvPr>
            <p:ph type="title"/>
          </p:nvPr>
        </p:nvSpPr>
        <p:spPr>
          <a:xfrm>
            <a:off x="621792" y="383413"/>
            <a:ext cx="7754112" cy="1325563"/>
          </a:xfrm>
        </p:spPr>
        <p:txBody>
          <a:bodyPr/>
          <a:lstStyle>
            <a:lvl1pPr>
              <a:defRPr>
                <a:solidFill>
                  <a:srgbClr val="0070C0"/>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0B674AA-D391-D046-B4F3-C3B28E2CF6CB}"/>
              </a:ext>
            </a:extLst>
          </p:cNvPr>
          <p:cNvSpPr>
            <a:spLocks noGrp="1"/>
          </p:cNvSpPr>
          <p:nvPr>
            <p:ph idx="1"/>
          </p:nvPr>
        </p:nvSpPr>
        <p:spPr>
          <a:xfrm>
            <a:off x="621792" y="1843913"/>
            <a:ext cx="7754112"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Picture 6">
            <a:extLst>
              <a:ext uri="{FF2B5EF4-FFF2-40B4-BE49-F238E27FC236}">
                <a16:creationId xmlns:a16="http://schemas.microsoft.com/office/drawing/2014/main" id="{FA8DE59A-DA9E-CC45-BDEB-97E2B300F746}"/>
              </a:ext>
            </a:extLst>
          </p:cNvPr>
          <p:cNvPicPr>
            <a:picLocks noChangeAspect="1"/>
          </p:cNvPicPr>
          <p:nvPr userDrawn="1"/>
        </p:nvPicPr>
        <p:blipFill>
          <a:blip r:embed="rId3"/>
          <a:srcRect/>
          <a:stretch>
            <a:fillRect/>
          </a:stretch>
        </p:blipFill>
        <p:spPr>
          <a:xfrm>
            <a:off x="11458185" y="84179"/>
            <a:ext cx="655756" cy="827892"/>
          </a:xfrm>
          <a:prstGeom prst="rect">
            <a:avLst/>
          </a:prstGeom>
        </p:spPr>
      </p:pic>
    </p:spTree>
    <p:extLst>
      <p:ext uri="{BB962C8B-B14F-4D97-AF65-F5344CB8AC3E}">
        <p14:creationId xmlns:p14="http://schemas.microsoft.com/office/powerpoint/2010/main" val="1624908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BB50-2884-C34A-B7A4-37917C2A07DB}"/>
              </a:ext>
            </a:extLst>
          </p:cNvPr>
          <p:cNvSpPr>
            <a:spLocks noGrp="1"/>
          </p:cNvSpPr>
          <p:nvPr>
            <p:ph type="title"/>
          </p:nvPr>
        </p:nvSpPr>
        <p:spPr>
          <a:xfrm>
            <a:off x="831850" y="1709738"/>
            <a:ext cx="10515600" cy="2852737"/>
          </a:xfrm>
        </p:spPr>
        <p:txBody>
          <a:bodyPr anchor="b"/>
          <a:lstStyle>
            <a:lvl1pPr>
              <a:defRPr sz="6000">
                <a:solidFill>
                  <a:srgbClr val="0070C0"/>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3571CE6-9882-434F-A00D-34130514C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AFDDB5-C7F2-F04E-B587-D9591599BE63}"/>
              </a:ext>
            </a:extLst>
          </p:cNvPr>
          <p:cNvSpPr>
            <a:spLocks noGrp="1"/>
          </p:cNvSpPr>
          <p:nvPr>
            <p:ph type="dt" sz="half" idx="10"/>
          </p:nvPr>
        </p:nvSpPr>
        <p:spPr/>
        <p:txBody>
          <a:bodyPr/>
          <a:lstStyle/>
          <a:p>
            <a:fld id="{02575286-44AB-454D-9BA2-DEA3C89C3C12}" type="datetimeFigureOut">
              <a:rPr lang="en-US" smtClean="0"/>
              <a:t>12/28/20</a:t>
            </a:fld>
            <a:endParaRPr lang="en-US"/>
          </a:p>
        </p:txBody>
      </p:sp>
      <p:sp>
        <p:nvSpPr>
          <p:cNvPr id="5" name="Footer Placeholder 4">
            <a:extLst>
              <a:ext uri="{FF2B5EF4-FFF2-40B4-BE49-F238E27FC236}">
                <a16:creationId xmlns:a16="http://schemas.microsoft.com/office/drawing/2014/main" id="{DFB65CDB-7320-274A-A484-E9524376E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AB6EA-7271-9E4A-890F-8542F3CF2D2E}"/>
              </a:ext>
            </a:extLst>
          </p:cNvPr>
          <p:cNvSpPr>
            <a:spLocks noGrp="1"/>
          </p:cNvSpPr>
          <p:nvPr>
            <p:ph type="sldNum" sz="quarter" idx="12"/>
          </p:nvPr>
        </p:nvSpPr>
        <p:spPr/>
        <p:txBody>
          <a:bodyPr/>
          <a:lstStyle/>
          <a:p>
            <a:fld id="{91167694-BCFE-6548-9013-F3FA9B03A07B}" type="slidenum">
              <a:rPr lang="en-US" smtClean="0"/>
              <a:t>‹#›</a:t>
            </a:fld>
            <a:endParaRPr lang="en-US"/>
          </a:p>
        </p:txBody>
      </p:sp>
      <p:grpSp>
        <p:nvGrpSpPr>
          <p:cNvPr id="14" name="Group 13">
            <a:extLst>
              <a:ext uri="{FF2B5EF4-FFF2-40B4-BE49-F238E27FC236}">
                <a16:creationId xmlns:a16="http://schemas.microsoft.com/office/drawing/2014/main" id="{A416815B-BACB-CA41-A4A9-3180485EC982}"/>
              </a:ext>
            </a:extLst>
          </p:cNvPr>
          <p:cNvGrpSpPr/>
          <p:nvPr userDrawn="1"/>
        </p:nvGrpSpPr>
        <p:grpSpPr>
          <a:xfrm>
            <a:off x="-22292" y="6370587"/>
            <a:ext cx="12366692" cy="501087"/>
            <a:chOff x="-22292" y="6370587"/>
            <a:chExt cx="12366692" cy="501087"/>
          </a:xfrm>
        </p:grpSpPr>
        <p:pic>
          <p:nvPicPr>
            <p:cNvPr id="15" name="Picture 2">
              <a:extLst>
                <a:ext uri="{FF2B5EF4-FFF2-40B4-BE49-F238E27FC236}">
                  <a16:creationId xmlns:a16="http://schemas.microsoft.com/office/drawing/2014/main" id="{3284DBCB-F00B-F64C-8D3D-E62F6DE61A01}"/>
                </a:ext>
              </a:extLst>
            </p:cNvPr>
            <p:cNvPicPr>
              <a:picLocks noChangeAspect="1"/>
            </p:cNvPicPr>
            <p:nvPr userDrawn="1"/>
          </p:nvPicPr>
          <p:blipFill rotWithShape="1">
            <a:blip r:embed="rId2"/>
            <a:srcRect l="1103" t="22624" r="7780" b="71654"/>
            <a:stretch/>
          </p:blipFill>
          <p:spPr>
            <a:xfrm>
              <a:off x="471484" y="6370587"/>
              <a:ext cx="11872916" cy="497771"/>
            </a:xfrm>
            <a:prstGeom prst="rect">
              <a:avLst/>
            </a:prstGeom>
          </p:spPr>
        </p:pic>
        <p:sp>
          <p:nvSpPr>
            <p:cNvPr id="16" name="Rectangle 15">
              <a:extLst>
                <a:ext uri="{FF2B5EF4-FFF2-40B4-BE49-F238E27FC236}">
                  <a16:creationId xmlns:a16="http://schemas.microsoft.com/office/drawing/2014/main" id="{E42EA18B-2BF9-CF4A-9505-4D7554FF6728}"/>
                </a:ext>
              </a:extLst>
            </p:cNvPr>
            <p:cNvSpPr>
              <a:spLocks noChangeAspect="1"/>
            </p:cNvSpPr>
            <p:nvPr userDrawn="1"/>
          </p:nvSpPr>
          <p:spPr>
            <a:xfrm>
              <a:off x="-22292" y="6370587"/>
              <a:ext cx="503528" cy="50108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4">
              <a:extLst>
                <a:ext uri="{FF2B5EF4-FFF2-40B4-BE49-F238E27FC236}">
                  <a16:creationId xmlns:a16="http://schemas.microsoft.com/office/drawing/2014/main" id="{2D662C6E-1A78-234A-AB27-D6B8A343CB78}"/>
                </a:ext>
              </a:extLst>
            </p:cNvPr>
            <p:cNvSpPr txBox="1"/>
            <p:nvPr userDrawn="1"/>
          </p:nvSpPr>
          <p:spPr>
            <a:xfrm>
              <a:off x="288107" y="6475067"/>
              <a:ext cx="4755376" cy="262059"/>
            </a:xfrm>
            <a:prstGeom prst="rect">
              <a:avLst/>
            </a:prstGeom>
          </p:spPr>
          <p:txBody>
            <a:bodyPr wrap="square" lIns="0" tIns="0" rIns="0" bIns="0" rtlCol="0" anchor="t">
              <a:spAutoFit/>
            </a:bodyPr>
            <a:lstStyle/>
            <a:p>
              <a:pPr>
                <a:lnSpc>
                  <a:spcPts val="2296"/>
                </a:lnSpc>
              </a:pPr>
              <a:r>
                <a:rPr lang="en-US" sz="1400" spc="114" dirty="0">
                  <a:solidFill>
                    <a:srgbClr val="FFFFFF"/>
                  </a:solidFill>
                  <a:latin typeface="Arial" panose="020B0604020202020204" pitchFamily="34" charset="0"/>
                  <a:cs typeface="Arial" panose="020B0604020202020204" pitchFamily="34" charset="0"/>
                </a:rPr>
                <a:t>THE GLOBAL INTERAGENCY SECURITY FORUM</a:t>
              </a:r>
            </a:p>
          </p:txBody>
        </p:sp>
      </p:grpSp>
      <p:pic>
        <p:nvPicPr>
          <p:cNvPr id="12" name="Picture 11">
            <a:extLst>
              <a:ext uri="{FF2B5EF4-FFF2-40B4-BE49-F238E27FC236}">
                <a16:creationId xmlns:a16="http://schemas.microsoft.com/office/drawing/2014/main" id="{F46CC2D0-F0DC-5040-9D00-CAEC33DF791F}"/>
              </a:ext>
            </a:extLst>
          </p:cNvPr>
          <p:cNvPicPr>
            <a:picLocks noChangeAspect="1"/>
          </p:cNvPicPr>
          <p:nvPr userDrawn="1"/>
        </p:nvPicPr>
        <p:blipFill>
          <a:blip r:embed="rId3"/>
          <a:srcRect/>
          <a:stretch>
            <a:fillRect/>
          </a:stretch>
        </p:blipFill>
        <p:spPr>
          <a:xfrm>
            <a:off x="11458185" y="84179"/>
            <a:ext cx="655756" cy="827892"/>
          </a:xfrm>
          <a:prstGeom prst="rect">
            <a:avLst/>
          </a:prstGeom>
        </p:spPr>
      </p:pic>
    </p:spTree>
    <p:extLst>
      <p:ext uri="{BB962C8B-B14F-4D97-AF65-F5344CB8AC3E}">
        <p14:creationId xmlns:p14="http://schemas.microsoft.com/office/powerpoint/2010/main" val="90651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11" name="Picture 5">
            <a:extLst>
              <a:ext uri="{FF2B5EF4-FFF2-40B4-BE49-F238E27FC236}">
                <a16:creationId xmlns:a16="http://schemas.microsoft.com/office/drawing/2014/main" id="{CDF5A16C-8F7A-BC4B-9657-F52512ADDEB5}"/>
              </a:ext>
            </a:extLst>
          </p:cNvPr>
          <p:cNvPicPr>
            <a:picLocks noChangeAspect="1"/>
          </p:cNvPicPr>
          <p:nvPr userDrawn="1"/>
        </p:nvPicPr>
        <p:blipFill>
          <a:blip r:embed="rId2"/>
          <a:srcRect l="26035" r="26035"/>
          <a:stretch>
            <a:fillRect/>
          </a:stretch>
        </p:blipFill>
        <p:spPr>
          <a:xfrm>
            <a:off x="7357685" y="804672"/>
            <a:ext cx="3971571" cy="5525863"/>
          </a:xfrm>
          <a:prstGeom prst="rect">
            <a:avLst/>
          </a:prstGeom>
        </p:spPr>
      </p:pic>
      <p:sp>
        <p:nvSpPr>
          <p:cNvPr id="14" name="AutoShape 2">
            <a:extLst>
              <a:ext uri="{FF2B5EF4-FFF2-40B4-BE49-F238E27FC236}">
                <a16:creationId xmlns:a16="http://schemas.microsoft.com/office/drawing/2014/main" id="{ACB76FBE-C1C4-954A-AD90-887A0CB21C47}"/>
              </a:ext>
            </a:extLst>
          </p:cNvPr>
          <p:cNvSpPr/>
          <p:nvPr userDrawn="1"/>
        </p:nvSpPr>
        <p:spPr>
          <a:xfrm>
            <a:off x="0" y="0"/>
            <a:ext cx="6418397" cy="6858000"/>
          </a:xfrm>
          <a:prstGeom prst="rect">
            <a:avLst/>
          </a:prstGeom>
          <a:solidFill>
            <a:srgbClr val="0070C0"/>
          </a:solidFill>
        </p:spPr>
        <p:txBody>
          <a:bodyPr/>
          <a:lstStyle/>
          <a:p>
            <a:endParaRPr lang="en-US" dirty="0"/>
          </a:p>
        </p:txBody>
      </p:sp>
      <p:sp>
        <p:nvSpPr>
          <p:cNvPr id="2" name="Title 1">
            <a:extLst>
              <a:ext uri="{FF2B5EF4-FFF2-40B4-BE49-F238E27FC236}">
                <a16:creationId xmlns:a16="http://schemas.microsoft.com/office/drawing/2014/main" id="{443BBB50-2884-C34A-B7A4-37917C2A07DB}"/>
              </a:ext>
            </a:extLst>
          </p:cNvPr>
          <p:cNvSpPr>
            <a:spLocks noGrp="1"/>
          </p:cNvSpPr>
          <p:nvPr>
            <p:ph type="title"/>
          </p:nvPr>
        </p:nvSpPr>
        <p:spPr>
          <a:xfrm>
            <a:off x="1228972" y="1343344"/>
            <a:ext cx="3959098" cy="2852737"/>
          </a:xfrm>
        </p:spPr>
        <p:txBody>
          <a:bodyPr anchor="b"/>
          <a:lstStyle>
            <a:lvl1pPr>
              <a:defRPr sz="5400">
                <a:solidFill>
                  <a:schemeClr val="bg1"/>
                </a:solidFill>
              </a:defRPr>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B3571CE6-9882-434F-A00D-34130514C33B}"/>
              </a:ext>
            </a:extLst>
          </p:cNvPr>
          <p:cNvSpPr>
            <a:spLocks noGrp="1"/>
          </p:cNvSpPr>
          <p:nvPr>
            <p:ph type="body" idx="1"/>
          </p:nvPr>
        </p:nvSpPr>
        <p:spPr>
          <a:xfrm>
            <a:off x="1228972" y="4424871"/>
            <a:ext cx="3959098"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6" name="AutoShape 6">
            <a:extLst>
              <a:ext uri="{FF2B5EF4-FFF2-40B4-BE49-F238E27FC236}">
                <a16:creationId xmlns:a16="http://schemas.microsoft.com/office/drawing/2014/main" id="{D613F036-AE1B-C44D-BB6D-280FAB71EA61}"/>
              </a:ext>
            </a:extLst>
          </p:cNvPr>
          <p:cNvSpPr/>
          <p:nvPr userDrawn="1"/>
        </p:nvSpPr>
        <p:spPr>
          <a:xfrm>
            <a:off x="6845610" y="2725368"/>
            <a:ext cx="1069006" cy="1124459"/>
          </a:xfrm>
          <a:prstGeom prst="rect">
            <a:avLst/>
          </a:prstGeom>
          <a:solidFill>
            <a:srgbClr val="0070C0"/>
          </a:solidFill>
        </p:spPr>
      </p:sp>
      <p:sp>
        <p:nvSpPr>
          <p:cNvPr id="17" name="TextBox 7">
            <a:extLst>
              <a:ext uri="{FF2B5EF4-FFF2-40B4-BE49-F238E27FC236}">
                <a16:creationId xmlns:a16="http://schemas.microsoft.com/office/drawing/2014/main" id="{6CE99BA6-B291-814E-9B00-E3098E64BE41}"/>
              </a:ext>
            </a:extLst>
          </p:cNvPr>
          <p:cNvSpPr txBox="1"/>
          <p:nvPr userDrawn="1"/>
        </p:nvSpPr>
        <p:spPr>
          <a:xfrm>
            <a:off x="7211381" y="3001086"/>
            <a:ext cx="3216152" cy="504241"/>
          </a:xfrm>
          <a:prstGeom prst="rect">
            <a:avLst/>
          </a:prstGeom>
        </p:spPr>
        <p:txBody>
          <a:bodyPr lIns="0" tIns="0" rIns="0" bIns="0" rtlCol="0" anchor="t">
            <a:spAutoFit/>
          </a:bodyPr>
          <a:lstStyle/>
          <a:p>
            <a:pPr>
              <a:lnSpc>
                <a:spcPts val="2015"/>
              </a:lnSpc>
            </a:pPr>
            <a:r>
              <a:rPr lang="en-US" sz="1439" spc="101" dirty="0">
                <a:solidFill>
                  <a:srgbClr val="FFFFFF"/>
                </a:solidFill>
                <a:latin typeface="Avenir Next" panose="020B0503020202020204" pitchFamily="34" charset="0"/>
              </a:rPr>
              <a:t>THE GLOBAL INTERAGENCY SECURITY FORUM</a:t>
            </a:r>
          </a:p>
        </p:txBody>
      </p:sp>
      <p:pic>
        <p:nvPicPr>
          <p:cNvPr id="10" name="Picture 9">
            <a:extLst>
              <a:ext uri="{FF2B5EF4-FFF2-40B4-BE49-F238E27FC236}">
                <a16:creationId xmlns:a16="http://schemas.microsoft.com/office/drawing/2014/main" id="{ECF274A1-575A-7845-AC16-8347E34C55F6}"/>
              </a:ext>
            </a:extLst>
          </p:cNvPr>
          <p:cNvPicPr>
            <a:picLocks noChangeAspect="1"/>
          </p:cNvPicPr>
          <p:nvPr userDrawn="1"/>
        </p:nvPicPr>
        <p:blipFill>
          <a:blip r:embed="rId3"/>
          <a:srcRect/>
          <a:stretch>
            <a:fillRect/>
          </a:stretch>
        </p:blipFill>
        <p:spPr>
          <a:xfrm>
            <a:off x="11057021" y="84179"/>
            <a:ext cx="1056920" cy="1334362"/>
          </a:xfrm>
          <a:prstGeom prst="rect">
            <a:avLst/>
          </a:prstGeom>
        </p:spPr>
      </p:pic>
    </p:spTree>
    <p:extLst>
      <p:ext uri="{BB962C8B-B14F-4D97-AF65-F5344CB8AC3E}">
        <p14:creationId xmlns:p14="http://schemas.microsoft.com/office/powerpoint/2010/main" val="116320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5F0C0-9BEC-2C41-8E35-EEB74C1604BD}"/>
              </a:ext>
            </a:extLst>
          </p:cNvPr>
          <p:cNvSpPr>
            <a:spLocks noGrp="1"/>
          </p:cNvSpPr>
          <p:nvPr>
            <p:ph type="ctrTitle"/>
          </p:nvPr>
        </p:nvSpPr>
        <p:spPr>
          <a:xfrm>
            <a:off x="3530991" y="1396683"/>
            <a:ext cx="7835703" cy="3057374"/>
          </a:xfrm>
        </p:spPr>
        <p:txBody>
          <a:bodyPr anchor="ctr"/>
          <a:lstStyle>
            <a:lvl1pPr algn="l">
              <a:lnSpc>
                <a:spcPct val="100000"/>
              </a:lnSpc>
              <a:defRPr sz="5400">
                <a:solidFill>
                  <a:srgbClr val="0070C0"/>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D57DE800-6E9F-F149-B0F3-06999E553785}"/>
              </a:ext>
            </a:extLst>
          </p:cNvPr>
          <p:cNvSpPr>
            <a:spLocks noGrp="1"/>
          </p:cNvSpPr>
          <p:nvPr>
            <p:ph type="subTitle" idx="1"/>
          </p:nvPr>
        </p:nvSpPr>
        <p:spPr>
          <a:xfrm>
            <a:off x="3530992" y="4710088"/>
            <a:ext cx="7835702" cy="1462111"/>
          </a:xfrm>
        </p:spPr>
        <p:txBody>
          <a:bodyPr/>
          <a:lstStyle>
            <a:lvl1pPr marL="0" indent="0" algn="ctr">
              <a:lnSpc>
                <a:spcPct val="100000"/>
              </a:lnSpc>
              <a:buNone/>
              <a:defRPr sz="32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2">
            <a:extLst>
              <a:ext uri="{FF2B5EF4-FFF2-40B4-BE49-F238E27FC236}">
                <a16:creationId xmlns:a16="http://schemas.microsoft.com/office/drawing/2014/main" id="{5E2BDCC0-7383-DE45-AF6C-B12D57D02E40}"/>
              </a:ext>
            </a:extLst>
          </p:cNvPr>
          <p:cNvPicPr>
            <a:picLocks noChangeAspect="1"/>
          </p:cNvPicPr>
          <p:nvPr userDrawn="1"/>
        </p:nvPicPr>
        <p:blipFill rotWithShape="1">
          <a:blip r:embed="rId2"/>
          <a:srcRect l="35535" r="32811"/>
          <a:stretch/>
        </p:blipFill>
        <p:spPr>
          <a:xfrm>
            <a:off x="0" y="0"/>
            <a:ext cx="3255263" cy="6858000"/>
          </a:xfrm>
          <a:prstGeom prst="rect">
            <a:avLst/>
          </a:prstGeom>
        </p:spPr>
      </p:pic>
      <p:pic>
        <p:nvPicPr>
          <p:cNvPr id="6" name="Picture 5">
            <a:extLst>
              <a:ext uri="{FF2B5EF4-FFF2-40B4-BE49-F238E27FC236}">
                <a16:creationId xmlns:a16="http://schemas.microsoft.com/office/drawing/2014/main" id="{496A45E7-1DAC-9942-8EFB-C8151B8590FB}"/>
              </a:ext>
            </a:extLst>
          </p:cNvPr>
          <p:cNvPicPr>
            <a:picLocks noChangeAspect="1"/>
          </p:cNvPicPr>
          <p:nvPr userDrawn="1"/>
        </p:nvPicPr>
        <p:blipFill>
          <a:blip r:embed="rId3"/>
          <a:srcRect/>
          <a:stretch>
            <a:fillRect/>
          </a:stretch>
        </p:blipFill>
        <p:spPr>
          <a:xfrm>
            <a:off x="10900611" y="84178"/>
            <a:ext cx="1213330" cy="1531829"/>
          </a:xfrm>
          <a:prstGeom prst="rect">
            <a:avLst/>
          </a:prstGeom>
        </p:spPr>
      </p:pic>
    </p:spTree>
    <p:extLst>
      <p:ext uri="{BB962C8B-B14F-4D97-AF65-F5344CB8AC3E}">
        <p14:creationId xmlns:p14="http://schemas.microsoft.com/office/powerpoint/2010/main" val="337764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5F0C0-9BEC-2C41-8E35-EEB74C1604BD}"/>
              </a:ext>
            </a:extLst>
          </p:cNvPr>
          <p:cNvSpPr>
            <a:spLocks noGrp="1"/>
          </p:cNvSpPr>
          <p:nvPr>
            <p:ph type="ctrTitle" hasCustomPrompt="1"/>
          </p:nvPr>
        </p:nvSpPr>
        <p:spPr>
          <a:xfrm>
            <a:off x="3559126" y="1396683"/>
            <a:ext cx="7835705" cy="3057374"/>
          </a:xfrm>
        </p:spPr>
        <p:txBody>
          <a:bodyPr anchor="ctr"/>
          <a:lstStyle>
            <a:lvl1pPr algn="l">
              <a:lnSpc>
                <a:spcPct val="100000"/>
              </a:lnSpc>
              <a:defRPr sz="5400">
                <a:solidFill>
                  <a:srgbClr val="0070C0"/>
                </a:solidFill>
              </a:defRPr>
            </a:lvl1pPr>
          </a:lstStyle>
          <a:p>
            <a:r>
              <a:rPr lang="en-GB" dirty="0"/>
              <a:t>Break</a:t>
            </a:r>
            <a:endParaRPr lang="en-US" dirty="0"/>
          </a:p>
        </p:txBody>
      </p:sp>
      <p:sp>
        <p:nvSpPr>
          <p:cNvPr id="3" name="Subtitle 2">
            <a:extLst>
              <a:ext uri="{FF2B5EF4-FFF2-40B4-BE49-F238E27FC236}">
                <a16:creationId xmlns:a16="http://schemas.microsoft.com/office/drawing/2014/main" id="{D57DE800-6E9F-F149-B0F3-06999E553785}"/>
              </a:ext>
            </a:extLst>
          </p:cNvPr>
          <p:cNvSpPr>
            <a:spLocks noGrp="1"/>
          </p:cNvSpPr>
          <p:nvPr>
            <p:ph type="subTitle" idx="1"/>
          </p:nvPr>
        </p:nvSpPr>
        <p:spPr>
          <a:xfrm>
            <a:off x="3559125" y="4710088"/>
            <a:ext cx="7835705" cy="1462111"/>
          </a:xfrm>
        </p:spPr>
        <p:txBody>
          <a:bodyPr/>
          <a:lstStyle>
            <a:lvl1pPr marL="0" indent="0" algn="ctr">
              <a:lnSpc>
                <a:spcPct val="100000"/>
              </a:lnSpc>
              <a:buNone/>
              <a:defRPr sz="3200">
                <a:solidFill>
                  <a:srgbClr val="0070C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descr="A group of people standing in front of a window&#10;&#10;Description automatically generated">
            <a:extLst>
              <a:ext uri="{FF2B5EF4-FFF2-40B4-BE49-F238E27FC236}">
                <a16:creationId xmlns:a16="http://schemas.microsoft.com/office/drawing/2014/main" id="{EBE50A90-44EB-BA48-A552-29B13B6177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782" t="18764" r="49390"/>
          <a:stretch/>
        </p:blipFill>
        <p:spPr>
          <a:xfrm>
            <a:off x="18288" y="0"/>
            <a:ext cx="3270546" cy="6857940"/>
          </a:xfrm>
          <a:prstGeom prst="rect">
            <a:avLst/>
          </a:prstGeom>
        </p:spPr>
      </p:pic>
      <p:pic>
        <p:nvPicPr>
          <p:cNvPr id="6" name="Picture 5">
            <a:extLst>
              <a:ext uri="{FF2B5EF4-FFF2-40B4-BE49-F238E27FC236}">
                <a16:creationId xmlns:a16="http://schemas.microsoft.com/office/drawing/2014/main" id="{E890E6CD-3617-9C48-A3A6-0E4022AB02AC}"/>
              </a:ext>
            </a:extLst>
          </p:cNvPr>
          <p:cNvPicPr>
            <a:picLocks noChangeAspect="1"/>
          </p:cNvPicPr>
          <p:nvPr userDrawn="1"/>
        </p:nvPicPr>
        <p:blipFill>
          <a:blip r:embed="rId3"/>
          <a:srcRect/>
          <a:stretch>
            <a:fillRect/>
          </a:stretch>
        </p:blipFill>
        <p:spPr>
          <a:xfrm>
            <a:off x="10816389" y="84178"/>
            <a:ext cx="1297552" cy="1638159"/>
          </a:xfrm>
          <a:prstGeom prst="rect">
            <a:avLst/>
          </a:prstGeom>
        </p:spPr>
      </p:pic>
    </p:spTree>
    <p:extLst>
      <p:ext uri="{BB962C8B-B14F-4D97-AF65-F5344CB8AC3E}">
        <p14:creationId xmlns:p14="http://schemas.microsoft.com/office/powerpoint/2010/main" val="376656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6ECC8B-3972-014B-A6D2-6659BEACA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7A90EF7-963B-4846-B083-4503E855E4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465C48E-6463-8E47-B8B2-57C72B450A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75286-44AB-454D-9BA2-DEA3C89C3C12}" type="datetimeFigureOut">
              <a:rPr lang="en-US" smtClean="0"/>
              <a:t>12/28/20</a:t>
            </a:fld>
            <a:endParaRPr lang="en-US"/>
          </a:p>
        </p:txBody>
      </p:sp>
      <p:sp>
        <p:nvSpPr>
          <p:cNvPr id="5" name="Footer Placeholder 4">
            <a:extLst>
              <a:ext uri="{FF2B5EF4-FFF2-40B4-BE49-F238E27FC236}">
                <a16:creationId xmlns:a16="http://schemas.microsoft.com/office/drawing/2014/main" id="{F24121F0-A458-994D-973E-D43EDE145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A0B1B5-2D6A-2244-950A-26B216B91B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67694-BCFE-6548-9013-F3FA9B03A07B}" type="slidenum">
              <a:rPr lang="en-US" smtClean="0"/>
              <a:t>‹#›</a:t>
            </a:fld>
            <a:endParaRPr lang="en-US"/>
          </a:p>
        </p:txBody>
      </p:sp>
    </p:spTree>
    <p:extLst>
      <p:ext uri="{BB962C8B-B14F-4D97-AF65-F5344CB8AC3E}">
        <p14:creationId xmlns:p14="http://schemas.microsoft.com/office/powerpoint/2010/main" val="219586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7" r:id="rId5"/>
    <p:sldLayoutId id="2147483651" r:id="rId6"/>
    <p:sldLayoutId id="2147483672" r:id="rId7"/>
    <p:sldLayoutId id="2147483673" r:id="rId8"/>
    <p:sldLayoutId id="2147483674"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78" r:id="rId18"/>
    <p:sldLayoutId id="2147483679" r:id="rId19"/>
  </p:sldLayoutIdLst>
  <p:txStyles>
    <p:titleStyle>
      <a:lvl1pPr algn="l" defTabSz="914400" rtl="0" eaLnBrk="1" latinLnBrk="0" hangingPunct="1">
        <a:lnSpc>
          <a:spcPct val="100000"/>
        </a:lnSpc>
        <a:spcBef>
          <a:spcPct val="0"/>
        </a:spcBef>
        <a:buNone/>
        <a:defRPr sz="4400" kern="1200">
          <a:solidFill>
            <a:srgbClr val="0070C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6ECC8B-3972-014B-A6D2-6659BEACA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7A90EF7-963B-4846-B083-4503E855E4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65C48E-6463-8E47-B8B2-57C72B450A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75286-44AB-454D-9BA2-DEA3C89C3C12}" type="datetimeFigureOut">
              <a:rPr lang="en-US" smtClean="0"/>
              <a:t>12/28/20</a:t>
            </a:fld>
            <a:endParaRPr lang="en-US"/>
          </a:p>
        </p:txBody>
      </p:sp>
      <p:sp>
        <p:nvSpPr>
          <p:cNvPr id="5" name="Footer Placeholder 4">
            <a:extLst>
              <a:ext uri="{FF2B5EF4-FFF2-40B4-BE49-F238E27FC236}">
                <a16:creationId xmlns:a16="http://schemas.microsoft.com/office/drawing/2014/main" id="{F24121F0-A458-994D-973E-D43EDE1454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A0B1B5-2D6A-2244-950A-26B216B91B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67694-BCFE-6548-9013-F3FA9B03A07B}" type="slidenum">
              <a:rPr lang="en-US" smtClean="0"/>
              <a:t>‹#›</a:t>
            </a:fld>
            <a:endParaRPr lang="en-US"/>
          </a:p>
        </p:txBody>
      </p:sp>
    </p:spTree>
    <p:extLst>
      <p:ext uri="{BB962C8B-B14F-4D97-AF65-F5344CB8AC3E}">
        <p14:creationId xmlns:p14="http://schemas.microsoft.com/office/powerpoint/2010/main" val="2392736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1CA2-E510-D94D-98D0-40355FB8DCEF}"/>
              </a:ext>
            </a:extLst>
          </p:cNvPr>
          <p:cNvSpPr>
            <a:spLocks noGrp="1"/>
          </p:cNvSpPr>
          <p:nvPr>
            <p:ph type="title"/>
          </p:nvPr>
        </p:nvSpPr>
        <p:spPr>
          <a:xfrm>
            <a:off x="691173" y="4427806"/>
            <a:ext cx="10515600" cy="1133475"/>
          </a:xfrm>
        </p:spPr>
        <p:txBody>
          <a:bodyPr>
            <a:normAutofit/>
          </a:bodyPr>
          <a:lstStyle/>
          <a:p>
            <a:r>
              <a:rPr lang="en-US" sz="4700" b="1" dirty="0">
                <a:solidFill>
                  <a:schemeClr val="tx1"/>
                </a:solidFill>
              </a:rPr>
              <a:t>Diversity, Inclusion &amp; Risk</a:t>
            </a:r>
          </a:p>
        </p:txBody>
      </p:sp>
      <p:pic>
        <p:nvPicPr>
          <p:cNvPr id="23" name="Content Placeholder 12">
            <a:extLst>
              <a:ext uri="{FF2B5EF4-FFF2-40B4-BE49-F238E27FC236}">
                <a16:creationId xmlns:a16="http://schemas.microsoft.com/office/drawing/2014/main" id="{37F13F20-82EF-604A-A176-385363F4803B}"/>
              </a:ext>
            </a:extLst>
          </p:cNvPr>
          <p:cNvPicPr>
            <a:picLocks noChangeAspect="1"/>
          </p:cNvPicPr>
          <p:nvPr/>
        </p:nvPicPr>
        <p:blipFill>
          <a:blip r:embed="rId3"/>
          <a:stretch>
            <a:fillRect/>
          </a:stretch>
        </p:blipFill>
        <p:spPr>
          <a:xfrm>
            <a:off x="1468610" y="1029042"/>
            <a:ext cx="8622615" cy="2996358"/>
          </a:xfrm>
          <a:prstGeom prst="rect">
            <a:avLst/>
          </a:prstGeom>
        </p:spPr>
      </p:pic>
    </p:spTree>
    <p:extLst>
      <p:ext uri="{BB962C8B-B14F-4D97-AF65-F5344CB8AC3E}">
        <p14:creationId xmlns:p14="http://schemas.microsoft.com/office/powerpoint/2010/main" val="2891724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A057E1-0F12-5242-8047-4CF296F30AD9}"/>
              </a:ext>
            </a:extLst>
          </p:cNvPr>
          <p:cNvSpPr>
            <a:spLocks noGrp="1"/>
          </p:cNvSpPr>
          <p:nvPr>
            <p:ph type="title"/>
          </p:nvPr>
        </p:nvSpPr>
        <p:spPr/>
        <p:txBody>
          <a:bodyPr/>
          <a:lstStyle/>
          <a:p>
            <a:r>
              <a:rPr lang="en-US" dirty="0"/>
              <a:t>Scenario - Context</a:t>
            </a:r>
          </a:p>
        </p:txBody>
      </p:sp>
      <p:sp>
        <p:nvSpPr>
          <p:cNvPr id="5" name="Content Placeholder 4">
            <a:extLst>
              <a:ext uri="{FF2B5EF4-FFF2-40B4-BE49-F238E27FC236}">
                <a16:creationId xmlns:a16="http://schemas.microsoft.com/office/drawing/2014/main" id="{08E6F697-6D8E-3C43-B305-30F8D20ACF79}"/>
              </a:ext>
            </a:extLst>
          </p:cNvPr>
          <p:cNvSpPr>
            <a:spLocks noGrp="1"/>
          </p:cNvSpPr>
          <p:nvPr>
            <p:ph idx="1"/>
          </p:nvPr>
        </p:nvSpPr>
        <p:spPr>
          <a:xfrm>
            <a:off x="457199" y="1524000"/>
            <a:ext cx="11538857" cy="4652963"/>
          </a:xfrm>
        </p:spPr>
        <p:txBody>
          <a:bodyPr>
            <a:noAutofit/>
          </a:bodyPr>
          <a:lstStyle/>
          <a:p>
            <a:r>
              <a:rPr lang="en-US" sz="1800" dirty="0"/>
              <a:t>You are about to join a </a:t>
            </a:r>
            <a:r>
              <a:rPr lang="en-US" sz="1800" dirty="0" err="1"/>
              <a:t>programme</a:t>
            </a:r>
            <a:r>
              <a:rPr lang="en-US" sz="1800" dirty="0"/>
              <a:t> team in a conservative country whose population is approx. 50% Muslim, 40% Christian and 10% traditional Humanist. Generally all the groups get on well together, but there has recently been targeted ethnic attacks in the capital city.</a:t>
            </a:r>
          </a:p>
          <a:p>
            <a:r>
              <a:rPr lang="en-US" sz="1800" dirty="0"/>
              <a:t>There are </a:t>
            </a:r>
            <a:r>
              <a:rPr lang="en-US" sz="1800" dirty="0" err="1"/>
              <a:t>rumours</a:t>
            </a:r>
            <a:r>
              <a:rPr lang="en-US" sz="1800" dirty="0"/>
              <a:t> that these may be being provoked by an ISIS cell, as there have been some arrests here and in the </a:t>
            </a:r>
            <a:r>
              <a:rPr lang="en-US" sz="1800" dirty="0" err="1"/>
              <a:t>neighbouring</a:t>
            </a:r>
            <a:r>
              <a:rPr lang="en-US" sz="1800" dirty="0"/>
              <a:t> country. </a:t>
            </a:r>
          </a:p>
          <a:p>
            <a:r>
              <a:rPr lang="en-US" sz="1800" dirty="0"/>
              <a:t>While there is a well educated, middle-class community in the large cities, the country as a whole is shifting to a more conservative, internal looking, stance.</a:t>
            </a:r>
          </a:p>
          <a:p>
            <a:r>
              <a:rPr lang="en-US" sz="1800" dirty="0"/>
              <a:t>This has been reflected in women, of all ethnicities, being harassed if not very conservatively dressed. And growing rhetoric in the press to enforce anti-homosexual legislation</a:t>
            </a:r>
          </a:p>
          <a:p>
            <a:r>
              <a:rPr lang="en-US" sz="1800" dirty="0"/>
              <a:t>Infrastructure in the country is poor, with the only tar roads in the capital city and very limited medical facilities outside of the capital. </a:t>
            </a:r>
          </a:p>
          <a:p>
            <a:r>
              <a:rPr lang="en-US" sz="1800" dirty="0"/>
              <a:t>You are travelling on your own to a new posting where you will be embedded in the local Caritas office based 100km from the capital. It is not your first posting but it is the first in a culture very different from your own.</a:t>
            </a:r>
          </a:p>
        </p:txBody>
      </p:sp>
    </p:spTree>
    <p:extLst>
      <p:ext uri="{BB962C8B-B14F-4D97-AF65-F5344CB8AC3E}">
        <p14:creationId xmlns:p14="http://schemas.microsoft.com/office/powerpoint/2010/main" val="211290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A2C73-E7C4-FC49-AC05-FF6FD74F91EA}"/>
              </a:ext>
            </a:extLst>
          </p:cNvPr>
          <p:cNvSpPr>
            <a:spLocks noGrp="1"/>
          </p:cNvSpPr>
          <p:nvPr>
            <p:ph type="title"/>
          </p:nvPr>
        </p:nvSpPr>
        <p:spPr/>
        <p:txBody>
          <a:bodyPr/>
          <a:lstStyle/>
          <a:p>
            <a:r>
              <a:rPr lang="en-US" b="1" dirty="0"/>
              <a:t>Scenario </a:t>
            </a:r>
          </a:p>
        </p:txBody>
      </p:sp>
      <p:sp>
        <p:nvSpPr>
          <p:cNvPr id="3" name="Content Placeholder 2">
            <a:extLst>
              <a:ext uri="{FF2B5EF4-FFF2-40B4-BE49-F238E27FC236}">
                <a16:creationId xmlns:a16="http://schemas.microsoft.com/office/drawing/2014/main" id="{FDF47E27-D058-614A-8784-9641DCFF0094}"/>
              </a:ext>
            </a:extLst>
          </p:cNvPr>
          <p:cNvSpPr>
            <a:spLocks noGrp="1"/>
          </p:cNvSpPr>
          <p:nvPr>
            <p:ph idx="1"/>
          </p:nvPr>
        </p:nvSpPr>
        <p:spPr/>
        <p:txBody>
          <a:bodyPr/>
          <a:lstStyle/>
          <a:p>
            <a:pPr marL="0" indent="0">
              <a:buNone/>
            </a:pPr>
            <a:r>
              <a:rPr lang="en-US" sz="2400" dirty="0"/>
              <a:t>You have been in-country 3 weeks and are attending your first monthly meeting where the local Priest comes in and talks with the whole office.</a:t>
            </a:r>
          </a:p>
          <a:p>
            <a:pPr marL="0" indent="0">
              <a:buNone/>
            </a:pPr>
            <a:r>
              <a:rPr lang="en-US" sz="2400" dirty="0"/>
              <a:t>The Priest starts with a prayer and talks about how happy they are to have you joining the team and are really excited about working with and learning from you.</a:t>
            </a:r>
          </a:p>
          <a:p>
            <a:pPr marL="0" indent="0">
              <a:buNone/>
            </a:pPr>
            <a:r>
              <a:rPr lang="en-US" sz="2400" dirty="0"/>
              <a:t>He then starts talking about the importance of upholding good Christian Values, which he </a:t>
            </a:r>
            <a:r>
              <a:rPr lang="en-US" sz="2400" dirty="0" err="1"/>
              <a:t>summarises</a:t>
            </a:r>
            <a:r>
              <a:rPr lang="en-US" sz="2400" dirty="0"/>
              <a:t> as the demure and conservative behavior of women and the abhorrence of homosexuality. </a:t>
            </a:r>
          </a:p>
          <a:p>
            <a:pPr marL="0" indent="0">
              <a:buNone/>
            </a:pPr>
            <a:r>
              <a:rPr lang="en-US" sz="2400" dirty="0"/>
              <a:t>How do you feel? What do you do?</a:t>
            </a:r>
          </a:p>
          <a:p>
            <a:pPr marL="412750" indent="0">
              <a:buNone/>
            </a:pPr>
            <a:endParaRPr lang="en-US" sz="2400" dirty="0"/>
          </a:p>
          <a:p>
            <a:endParaRPr lang="en-US" sz="2000" dirty="0"/>
          </a:p>
        </p:txBody>
      </p:sp>
    </p:spTree>
    <p:extLst>
      <p:ext uri="{BB962C8B-B14F-4D97-AF65-F5344CB8AC3E}">
        <p14:creationId xmlns:p14="http://schemas.microsoft.com/office/powerpoint/2010/main" val="4134915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A2C73-E7C4-FC49-AC05-FF6FD74F91EA}"/>
              </a:ext>
            </a:extLst>
          </p:cNvPr>
          <p:cNvSpPr>
            <a:spLocks noGrp="1"/>
          </p:cNvSpPr>
          <p:nvPr>
            <p:ph type="title"/>
          </p:nvPr>
        </p:nvSpPr>
        <p:spPr/>
        <p:txBody>
          <a:bodyPr/>
          <a:lstStyle/>
          <a:p>
            <a:r>
              <a:rPr lang="en-US" b="1" dirty="0"/>
              <a:t>Scenario </a:t>
            </a:r>
          </a:p>
        </p:txBody>
      </p:sp>
      <p:sp>
        <p:nvSpPr>
          <p:cNvPr id="3" name="Content Placeholder 2">
            <a:extLst>
              <a:ext uri="{FF2B5EF4-FFF2-40B4-BE49-F238E27FC236}">
                <a16:creationId xmlns:a16="http://schemas.microsoft.com/office/drawing/2014/main" id="{FDF47E27-D058-614A-8784-9641DCFF0094}"/>
              </a:ext>
            </a:extLst>
          </p:cNvPr>
          <p:cNvSpPr>
            <a:spLocks noGrp="1"/>
          </p:cNvSpPr>
          <p:nvPr>
            <p:ph idx="1"/>
          </p:nvPr>
        </p:nvSpPr>
        <p:spPr/>
        <p:txBody>
          <a:bodyPr/>
          <a:lstStyle/>
          <a:p>
            <a:pPr marL="15875" indent="0">
              <a:buNone/>
            </a:pPr>
            <a:r>
              <a:rPr lang="en-US" sz="1800" dirty="0"/>
              <a:t>You have been in post for 3 months and have not been feeling well for a few days. You are feeling distinctly worse today. You have run out of the medicines your brought with you and there is nothing available in the office location. </a:t>
            </a:r>
          </a:p>
          <a:p>
            <a:pPr marL="15875" indent="0">
              <a:buNone/>
            </a:pPr>
            <a:r>
              <a:rPr lang="en-US" sz="1800" dirty="0"/>
              <a:t>It is 2pm on a Friday, and  this is your last chance to get to the capital city with the staff driver before the weekend, your next opportunity to travel will be on Monday.</a:t>
            </a:r>
          </a:p>
          <a:p>
            <a:pPr marL="15875" indent="0">
              <a:buNone/>
            </a:pPr>
            <a:r>
              <a:rPr lang="en-US" sz="1800" dirty="0"/>
              <a:t>However, you are supposed to be attending an important meeting with local government officials at 3.00pm. The official has promised to confirm whether they will finally  give you permission to expand your programmes. The official has made it clear that permission is dependent on clear sign of support from the international community of which they see you as the representative.</a:t>
            </a:r>
          </a:p>
          <a:p>
            <a:pPr marL="15875" indent="0">
              <a:buNone/>
            </a:pPr>
            <a:r>
              <a:rPr lang="en-US" sz="1800" dirty="0"/>
              <a:t>What do you do?</a:t>
            </a:r>
          </a:p>
          <a:p>
            <a:pPr marL="412750" indent="0">
              <a:buNone/>
            </a:pPr>
            <a:endParaRPr lang="en-US" sz="2400" dirty="0"/>
          </a:p>
          <a:p>
            <a:endParaRPr lang="en-US" sz="2000" dirty="0"/>
          </a:p>
        </p:txBody>
      </p:sp>
    </p:spTree>
    <p:extLst>
      <p:ext uri="{BB962C8B-B14F-4D97-AF65-F5344CB8AC3E}">
        <p14:creationId xmlns:p14="http://schemas.microsoft.com/office/powerpoint/2010/main" val="233963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8B558B-844E-5F49-997E-F49075DFAED5}"/>
              </a:ext>
            </a:extLst>
          </p:cNvPr>
          <p:cNvPicPr>
            <a:picLocks noChangeAspect="1"/>
          </p:cNvPicPr>
          <p:nvPr/>
        </p:nvPicPr>
        <p:blipFill>
          <a:blip r:embed="rId3"/>
          <a:stretch>
            <a:fillRect/>
          </a:stretch>
        </p:blipFill>
        <p:spPr>
          <a:xfrm>
            <a:off x="4422648" y="622035"/>
            <a:ext cx="6931152" cy="5613929"/>
          </a:xfrm>
          <a:prstGeom prst="rect">
            <a:avLst/>
          </a:prstGeom>
        </p:spPr>
      </p:pic>
      <p:sp>
        <p:nvSpPr>
          <p:cNvPr id="2" name="Title 1">
            <a:extLst>
              <a:ext uri="{FF2B5EF4-FFF2-40B4-BE49-F238E27FC236}">
                <a16:creationId xmlns:a16="http://schemas.microsoft.com/office/drawing/2014/main" id="{53017F17-79F3-0741-883F-536EE619D34A}"/>
              </a:ext>
            </a:extLst>
          </p:cNvPr>
          <p:cNvSpPr>
            <a:spLocks noGrp="1"/>
          </p:cNvSpPr>
          <p:nvPr>
            <p:ph type="title"/>
          </p:nvPr>
        </p:nvSpPr>
        <p:spPr>
          <a:xfrm>
            <a:off x="555171" y="2103437"/>
            <a:ext cx="3254829" cy="1325563"/>
          </a:xfrm>
        </p:spPr>
        <p:txBody>
          <a:bodyPr>
            <a:normAutofit fontScale="90000"/>
          </a:bodyPr>
          <a:lstStyle/>
          <a:p>
            <a:r>
              <a:rPr lang="en-US" dirty="0"/>
              <a:t>Maslow’s Hierarchy of Needs</a:t>
            </a:r>
          </a:p>
        </p:txBody>
      </p:sp>
    </p:spTree>
    <p:extLst>
      <p:ext uri="{BB962C8B-B14F-4D97-AF65-F5344CB8AC3E}">
        <p14:creationId xmlns:p14="http://schemas.microsoft.com/office/powerpoint/2010/main" val="12248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BC866F-F52E-A845-8138-A13BF2D7D49F}"/>
              </a:ext>
            </a:extLst>
          </p:cNvPr>
          <p:cNvSpPr>
            <a:spLocks noGrp="1"/>
          </p:cNvSpPr>
          <p:nvPr>
            <p:ph type="title"/>
          </p:nvPr>
        </p:nvSpPr>
        <p:spPr/>
        <p:txBody>
          <a:bodyPr/>
          <a:lstStyle/>
          <a:p>
            <a:r>
              <a:rPr lang="en-US" dirty="0"/>
              <a:t>Introductions and Expectations</a:t>
            </a:r>
          </a:p>
        </p:txBody>
      </p:sp>
    </p:spTree>
    <p:extLst>
      <p:ext uri="{BB962C8B-B14F-4D97-AF65-F5344CB8AC3E}">
        <p14:creationId xmlns:p14="http://schemas.microsoft.com/office/powerpoint/2010/main" val="1488061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75701-7546-5043-B6E3-D81A91352FF1}"/>
              </a:ext>
            </a:extLst>
          </p:cNvPr>
          <p:cNvGrpSpPr>
            <a:grpSpLocks noChangeAspect="1"/>
          </p:cNvGrpSpPr>
          <p:nvPr/>
        </p:nvGrpSpPr>
        <p:grpSpPr>
          <a:xfrm>
            <a:off x="1292899" y="1690688"/>
            <a:ext cx="9414098" cy="3999828"/>
            <a:chOff x="0" y="0"/>
            <a:chExt cx="9108231" cy="3870296"/>
          </a:xfrm>
        </p:grpSpPr>
        <p:grpSp>
          <p:nvGrpSpPr>
            <p:cNvPr id="3" name="Group 2">
              <a:extLst>
                <a:ext uri="{FF2B5EF4-FFF2-40B4-BE49-F238E27FC236}">
                  <a16:creationId xmlns:a16="http://schemas.microsoft.com/office/drawing/2014/main" id="{4AD66579-FFA2-3943-9D5E-91C68A2840C5}"/>
                </a:ext>
              </a:extLst>
            </p:cNvPr>
            <p:cNvGrpSpPr/>
            <p:nvPr/>
          </p:nvGrpSpPr>
          <p:grpSpPr>
            <a:xfrm>
              <a:off x="3173714" y="26525"/>
              <a:ext cx="2492145" cy="3843771"/>
              <a:chOff x="0" y="0"/>
              <a:chExt cx="2492145" cy="3843771"/>
            </a:xfrm>
          </p:grpSpPr>
          <p:sp>
            <p:nvSpPr>
              <p:cNvPr id="32" name="Trapezium 31">
                <a:extLst>
                  <a:ext uri="{FF2B5EF4-FFF2-40B4-BE49-F238E27FC236}">
                    <a16:creationId xmlns:a16="http://schemas.microsoft.com/office/drawing/2014/main" id="{C64D534D-53A5-0740-8403-4C7DB02B9AFD}"/>
                  </a:ext>
                </a:extLst>
              </p:cNvPr>
              <p:cNvSpPr/>
              <p:nvPr/>
            </p:nvSpPr>
            <p:spPr>
              <a:xfrm>
                <a:off x="467361" y="1005840"/>
                <a:ext cx="1558406" cy="1591195"/>
              </a:xfrm>
              <a:prstGeom prst="trapezoid">
                <a:avLst>
                  <a:gd name="adj" fmla="val 32889"/>
                </a:avLst>
              </a:prstGeom>
              <a:gradFill>
                <a:gsLst>
                  <a:gs pos="0">
                    <a:schemeClr val="accent6">
                      <a:lumMod val="20000"/>
                      <a:lumOff val="80000"/>
                    </a:schemeClr>
                  </a:gs>
                  <a:gs pos="35000">
                    <a:schemeClr val="accent6">
                      <a:lumMod val="20000"/>
                      <a:lumOff val="80000"/>
                    </a:schemeClr>
                  </a:gs>
                  <a:gs pos="100000">
                    <a:schemeClr val="accent6">
                      <a:lumMod val="100000"/>
                    </a:schemeClr>
                  </a:gs>
                </a:gsLst>
                <a:path path="circle">
                  <a:fillToRect l="50000" t="-80000" r="50000" b="180000"/>
                </a:path>
              </a:gradFill>
              <a:ln>
                <a:solidFill>
                  <a:schemeClr val="accent6">
                    <a:lumMod val="60000"/>
                    <a:lumOff val="40000"/>
                  </a:schemeClr>
                </a:solidFill>
              </a:ln>
              <a:effectLst>
                <a:outerShdw blurRad="50800" dist="50800" dir="5400000" algn="ctr" rotWithShape="0">
                  <a:schemeClr val="accent6">
                    <a:lumMod val="60000"/>
                    <a:lumOff val="40000"/>
                  </a:scheme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33" name="Oval 32">
                <a:extLst>
                  <a:ext uri="{FF2B5EF4-FFF2-40B4-BE49-F238E27FC236}">
                    <a16:creationId xmlns:a16="http://schemas.microsoft.com/office/drawing/2014/main" id="{D0F2044C-9AB2-B94A-A119-18D3F99DFCDE}"/>
                  </a:ext>
                </a:extLst>
              </p:cNvPr>
              <p:cNvSpPr/>
              <p:nvPr/>
            </p:nvSpPr>
            <p:spPr>
              <a:xfrm>
                <a:off x="729443" y="0"/>
                <a:ext cx="1039091" cy="1030778"/>
              </a:xfrm>
              <a:prstGeom prst="ellipse">
                <a:avLst/>
              </a:prstGeom>
              <a:gradFill flip="none" rotWithShape="1">
                <a:gsLst>
                  <a:gs pos="0">
                    <a:schemeClr val="accent6">
                      <a:lumMod val="20000"/>
                      <a:lumOff val="80000"/>
                    </a:schemeClr>
                  </a:gs>
                  <a:gs pos="35000">
                    <a:schemeClr val="accent6">
                      <a:lumMod val="20000"/>
                      <a:lumOff val="80000"/>
                    </a:schemeClr>
                  </a:gs>
                  <a:gs pos="100000">
                    <a:schemeClr val="accent6">
                      <a:lumMod val="100000"/>
                    </a:schemeClr>
                  </a:gs>
                </a:gsLst>
                <a:path path="circle">
                  <a:fillToRect l="50000" t="-80000" r="50000" b="180000"/>
                </a:path>
                <a:tileRect/>
              </a:gradFill>
              <a:ln>
                <a:solidFill>
                  <a:schemeClr val="accent6">
                    <a:lumMod val="60000"/>
                    <a:lumOff val="40000"/>
                  </a:schemeClr>
                </a:solidFill>
              </a:ln>
              <a:effectLst>
                <a:outerShdw blurRad="50800" dist="50800" dir="5400000" algn="ctr" rotWithShape="0">
                  <a:schemeClr val="accent6">
                    <a:lumMod val="60000"/>
                    <a:lumOff val="40000"/>
                  </a:scheme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34" name="Oval 33">
                <a:extLst>
                  <a:ext uri="{FF2B5EF4-FFF2-40B4-BE49-F238E27FC236}">
                    <a16:creationId xmlns:a16="http://schemas.microsoft.com/office/drawing/2014/main" id="{2BA88D58-7E6E-9343-A52B-3E2D298CF1A2}"/>
                  </a:ext>
                </a:extLst>
              </p:cNvPr>
              <p:cNvSpPr/>
              <p:nvPr/>
            </p:nvSpPr>
            <p:spPr>
              <a:xfrm>
                <a:off x="891310" y="141317"/>
                <a:ext cx="731520" cy="731520"/>
              </a:xfrm>
              <a:prstGeom prst="ellipse">
                <a:avLst/>
              </a:prstGeom>
              <a:gradFill flip="none" rotWithShape="1">
                <a:gsLst>
                  <a:gs pos="0">
                    <a:schemeClr val="accent6">
                      <a:lumMod val="20000"/>
                      <a:lumOff val="80000"/>
                    </a:schemeClr>
                  </a:gs>
                  <a:gs pos="35000">
                    <a:schemeClr val="accent6">
                      <a:lumMod val="20000"/>
                      <a:lumOff val="80000"/>
                    </a:schemeClr>
                  </a:gs>
                  <a:gs pos="100000">
                    <a:schemeClr val="accent6">
                      <a:lumMod val="100000"/>
                    </a:schemeClr>
                  </a:gs>
                </a:gsLst>
                <a:path path="circle">
                  <a:fillToRect l="50000" t="-80000" r="50000" b="180000"/>
                </a:path>
                <a:tileRect/>
              </a:gradFill>
              <a:ln>
                <a:solidFill>
                  <a:schemeClr val="accent6">
                    <a:lumMod val="60000"/>
                    <a:lumOff val="40000"/>
                  </a:schemeClr>
                </a:solidFill>
              </a:ln>
              <a:effectLst>
                <a:outerShdw blurRad="50800" dist="50800" dir="5400000" algn="ctr" rotWithShape="0">
                  <a:schemeClr val="accent6">
                    <a:lumMod val="60000"/>
                    <a:lumOff val="40000"/>
                  </a:scheme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35" name="Oval 34">
                <a:extLst>
                  <a:ext uri="{FF2B5EF4-FFF2-40B4-BE49-F238E27FC236}">
                    <a16:creationId xmlns:a16="http://schemas.microsoft.com/office/drawing/2014/main" id="{5FA54073-4C6F-5D49-B6B6-CB4DB7D2D5FC}"/>
                  </a:ext>
                </a:extLst>
              </p:cNvPr>
              <p:cNvSpPr/>
              <p:nvPr/>
            </p:nvSpPr>
            <p:spPr>
              <a:xfrm>
                <a:off x="1049252" y="290946"/>
                <a:ext cx="407324" cy="432262"/>
              </a:xfrm>
              <a:prstGeom prst="ellipse">
                <a:avLst/>
              </a:prstGeom>
              <a:gradFill flip="none" rotWithShape="1">
                <a:gsLst>
                  <a:gs pos="0">
                    <a:schemeClr val="accent6">
                      <a:lumMod val="20000"/>
                      <a:lumOff val="80000"/>
                    </a:schemeClr>
                  </a:gs>
                  <a:gs pos="35000">
                    <a:schemeClr val="accent6">
                      <a:lumMod val="20000"/>
                      <a:lumOff val="80000"/>
                    </a:schemeClr>
                  </a:gs>
                  <a:gs pos="100000">
                    <a:schemeClr val="accent6">
                      <a:lumMod val="100000"/>
                    </a:schemeClr>
                  </a:gs>
                </a:gsLst>
                <a:path path="circle">
                  <a:fillToRect l="50000" t="-80000" r="50000" b="180000"/>
                </a:path>
                <a:tileRect/>
              </a:gradFill>
              <a:ln>
                <a:solidFill>
                  <a:schemeClr val="accent6">
                    <a:lumMod val="60000"/>
                    <a:lumOff val="40000"/>
                  </a:schemeClr>
                </a:solidFill>
              </a:ln>
              <a:effectLst>
                <a:outerShdw blurRad="50800" dist="50800" dir="5400000" algn="ctr" rotWithShape="0">
                  <a:schemeClr val="accent6">
                    <a:lumMod val="60000"/>
                    <a:lumOff val="40000"/>
                  </a:scheme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36" name="Trapezium 35">
                <a:extLst>
                  <a:ext uri="{FF2B5EF4-FFF2-40B4-BE49-F238E27FC236}">
                    <a16:creationId xmlns:a16="http://schemas.microsoft.com/office/drawing/2014/main" id="{051A9545-6524-5B4F-917C-114E8C9D4AD8}"/>
                  </a:ext>
                </a:extLst>
              </p:cNvPr>
              <p:cNvSpPr/>
              <p:nvPr/>
            </p:nvSpPr>
            <p:spPr>
              <a:xfrm>
                <a:off x="858059" y="1271848"/>
                <a:ext cx="788035" cy="1042554"/>
              </a:xfrm>
              <a:prstGeom prst="trapezoid">
                <a:avLst>
                  <a:gd name="adj" fmla="val 32889"/>
                </a:avLst>
              </a:prstGeom>
              <a:gradFill>
                <a:gsLst>
                  <a:gs pos="0">
                    <a:schemeClr val="accent6">
                      <a:lumMod val="20000"/>
                      <a:lumOff val="80000"/>
                    </a:schemeClr>
                  </a:gs>
                  <a:gs pos="35000">
                    <a:schemeClr val="accent6">
                      <a:lumMod val="20000"/>
                      <a:lumOff val="80000"/>
                    </a:schemeClr>
                  </a:gs>
                  <a:gs pos="100000">
                    <a:schemeClr val="accent6">
                      <a:lumMod val="100000"/>
                    </a:schemeClr>
                  </a:gs>
                </a:gsLst>
                <a:path path="circle">
                  <a:fillToRect l="50000" t="-80000" r="50000" b="180000"/>
                </a:path>
              </a:gradFill>
              <a:ln>
                <a:solidFill>
                  <a:schemeClr val="accent6">
                    <a:lumMod val="60000"/>
                    <a:lumOff val="40000"/>
                  </a:schemeClr>
                </a:solidFill>
              </a:ln>
              <a:effectLst>
                <a:outerShdw blurRad="50800" dist="50800" dir="5400000" algn="ctr" rotWithShape="0">
                  <a:schemeClr val="accent6">
                    <a:lumMod val="60000"/>
                    <a:lumOff val="40000"/>
                  </a:scheme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37" name="Trapezium 36">
                <a:extLst>
                  <a:ext uri="{FF2B5EF4-FFF2-40B4-BE49-F238E27FC236}">
                    <a16:creationId xmlns:a16="http://schemas.microsoft.com/office/drawing/2014/main" id="{0D9DEF97-C387-2444-B1ED-23A8606B0BB9}"/>
                  </a:ext>
                </a:extLst>
              </p:cNvPr>
              <p:cNvSpPr/>
              <p:nvPr/>
            </p:nvSpPr>
            <p:spPr>
              <a:xfrm>
                <a:off x="1082503" y="1487978"/>
                <a:ext cx="356062" cy="568730"/>
              </a:xfrm>
              <a:prstGeom prst="trapezoid">
                <a:avLst>
                  <a:gd name="adj" fmla="val 32889"/>
                </a:avLst>
              </a:prstGeom>
              <a:gradFill>
                <a:gsLst>
                  <a:gs pos="0">
                    <a:schemeClr val="accent6">
                      <a:lumMod val="20000"/>
                      <a:lumOff val="80000"/>
                    </a:schemeClr>
                  </a:gs>
                  <a:gs pos="35000">
                    <a:schemeClr val="accent6">
                      <a:lumMod val="20000"/>
                      <a:lumOff val="80000"/>
                    </a:schemeClr>
                  </a:gs>
                  <a:gs pos="100000">
                    <a:schemeClr val="accent6">
                      <a:lumMod val="100000"/>
                    </a:schemeClr>
                  </a:gs>
                </a:gsLst>
                <a:path path="circle">
                  <a:fillToRect l="50000" t="-80000" r="50000" b="180000"/>
                </a:path>
              </a:gradFill>
              <a:ln>
                <a:solidFill>
                  <a:schemeClr val="accent6">
                    <a:lumMod val="60000"/>
                    <a:lumOff val="40000"/>
                  </a:schemeClr>
                </a:solidFill>
              </a:ln>
              <a:effectLst>
                <a:outerShdw blurRad="50800" dist="50800" dir="5400000" algn="ctr" rotWithShape="0">
                  <a:schemeClr val="accent6">
                    <a:lumMod val="60000"/>
                    <a:lumOff val="40000"/>
                  </a:schemeClr>
                </a:outerShdw>
              </a:effectLst>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38" name="Trapezium 37">
                <a:extLst>
                  <a:ext uri="{FF2B5EF4-FFF2-40B4-BE49-F238E27FC236}">
                    <a16:creationId xmlns:a16="http://schemas.microsoft.com/office/drawing/2014/main" id="{671D70B2-CD18-D54E-94B9-436C03816046}"/>
                  </a:ext>
                </a:extLst>
              </p:cNvPr>
              <p:cNvSpPr/>
              <p:nvPr/>
            </p:nvSpPr>
            <p:spPr>
              <a:xfrm rot="10800000">
                <a:off x="1617519" y="2630286"/>
                <a:ext cx="393065" cy="1213485"/>
              </a:xfrm>
              <a:prstGeom prst="trapezoid">
                <a:avLst/>
              </a:prstGeom>
              <a:gradFill>
                <a:gsLst>
                  <a:gs pos="0">
                    <a:schemeClr val="accent6">
                      <a:lumMod val="20000"/>
                      <a:lumOff val="80000"/>
                    </a:schemeClr>
                  </a:gs>
                  <a:gs pos="35000">
                    <a:schemeClr val="accent6">
                      <a:lumMod val="20000"/>
                      <a:lumOff val="80000"/>
                    </a:schemeClr>
                  </a:gs>
                  <a:gs pos="100000">
                    <a:schemeClr val="accent6">
                      <a:lumMod val="100000"/>
                    </a:schemeClr>
                  </a:gs>
                </a:gsLst>
                <a:path path="circle">
                  <a:fillToRect l="50000" t="-80000" r="50000" b="180000"/>
                </a:path>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39" name="Trapezium 38">
                <a:extLst>
                  <a:ext uri="{FF2B5EF4-FFF2-40B4-BE49-F238E27FC236}">
                    <a16:creationId xmlns:a16="http://schemas.microsoft.com/office/drawing/2014/main" id="{10C6C967-65BD-9B4B-9114-6E81A6B759D5}"/>
                  </a:ext>
                </a:extLst>
              </p:cNvPr>
              <p:cNvSpPr/>
              <p:nvPr/>
            </p:nvSpPr>
            <p:spPr>
              <a:xfrm rot="10800000">
                <a:off x="462050" y="2638598"/>
                <a:ext cx="393065" cy="1204595"/>
              </a:xfrm>
              <a:prstGeom prst="trapezoid">
                <a:avLst/>
              </a:prstGeom>
              <a:gradFill>
                <a:gsLst>
                  <a:gs pos="0">
                    <a:schemeClr val="accent6">
                      <a:lumMod val="20000"/>
                      <a:lumOff val="80000"/>
                    </a:schemeClr>
                  </a:gs>
                  <a:gs pos="35000">
                    <a:schemeClr val="accent6">
                      <a:lumMod val="20000"/>
                      <a:lumOff val="80000"/>
                    </a:schemeClr>
                  </a:gs>
                  <a:gs pos="100000">
                    <a:schemeClr val="accent6">
                      <a:lumMod val="100000"/>
                    </a:schemeClr>
                  </a:gs>
                </a:gsLst>
                <a:path path="circle">
                  <a:fillToRect l="50000" t="-80000" r="50000" b="180000"/>
                </a:path>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40" name="Heart 39">
                <a:extLst>
                  <a:ext uri="{FF2B5EF4-FFF2-40B4-BE49-F238E27FC236}">
                    <a16:creationId xmlns:a16="http://schemas.microsoft.com/office/drawing/2014/main" id="{D174338A-3AFC-D84D-80AB-CE0F3D1C806F}"/>
                  </a:ext>
                </a:extLst>
              </p:cNvPr>
              <p:cNvSpPr/>
              <p:nvPr/>
            </p:nvSpPr>
            <p:spPr>
              <a:xfrm>
                <a:off x="1235134" y="1375064"/>
                <a:ext cx="198120" cy="204355"/>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41" name="Trapezium 40">
                <a:extLst>
                  <a:ext uri="{FF2B5EF4-FFF2-40B4-BE49-F238E27FC236}">
                    <a16:creationId xmlns:a16="http://schemas.microsoft.com/office/drawing/2014/main" id="{3C60198B-6B2D-C140-82F8-58C978682348}"/>
                  </a:ext>
                </a:extLst>
              </p:cNvPr>
              <p:cNvSpPr/>
              <p:nvPr/>
            </p:nvSpPr>
            <p:spPr>
              <a:xfrm rot="18163734">
                <a:off x="1839249" y="1102880"/>
                <a:ext cx="326390" cy="979402"/>
              </a:xfrm>
              <a:prstGeom prst="trapezoid">
                <a:avLst/>
              </a:prstGeom>
              <a:gradFill>
                <a:gsLst>
                  <a:gs pos="0">
                    <a:schemeClr val="accent6">
                      <a:lumMod val="20000"/>
                      <a:lumOff val="80000"/>
                    </a:schemeClr>
                  </a:gs>
                  <a:gs pos="35000">
                    <a:schemeClr val="accent6">
                      <a:lumMod val="20000"/>
                      <a:lumOff val="80000"/>
                    </a:schemeClr>
                  </a:gs>
                  <a:gs pos="100000">
                    <a:schemeClr val="accent6">
                      <a:lumMod val="100000"/>
                    </a:schemeClr>
                  </a:gs>
                </a:gsLst>
                <a:path path="circle">
                  <a:fillToRect l="50000" t="-80000" r="50000" b="180000"/>
                </a:path>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42" name="Trapezium 41">
                <a:extLst>
                  <a:ext uri="{FF2B5EF4-FFF2-40B4-BE49-F238E27FC236}">
                    <a16:creationId xmlns:a16="http://schemas.microsoft.com/office/drawing/2014/main" id="{B5A51DBE-AA6F-4A44-A4F7-C5C39ACF11FA}"/>
                  </a:ext>
                </a:extLst>
              </p:cNvPr>
              <p:cNvSpPr/>
              <p:nvPr/>
            </p:nvSpPr>
            <p:spPr>
              <a:xfrm rot="3295837">
                <a:off x="326506" y="1115291"/>
                <a:ext cx="326390" cy="979402"/>
              </a:xfrm>
              <a:prstGeom prst="trapezoid">
                <a:avLst/>
              </a:prstGeom>
              <a:gradFill>
                <a:gsLst>
                  <a:gs pos="0">
                    <a:schemeClr val="accent6">
                      <a:lumMod val="20000"/>
                      <a:lumOff val="80000"/>
                    </a:schemeClr>
                  </a:gs>
                  <a:gs pos="35000">
                    <a:schemeClr val="accent6">
                      <a:lumMod val="20000"/>
                      <a:lumOff val="80000"/>
                    </a:schemeClr>
                  </a:gs>
                  <a:gs pos="100000">
                    <a:schemeClr val="accent6">
                      <a:lumMod val="100000"/>
                    </a:schemeClr>
                  </a:gs>
                </a:gsLst>
                <a:path path="circle">
                  <a:fillToRect l="50000" t="-80000" r="50000" b="180000"/>
                </a:path>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grpSp>
        <p:grpSp>
          <p:nvGrpSpPr>
            <p:cNvPr id="4" name="Group 3">
              <a:extLst>
                <a:ext uri="{FF2B5EF4-FFF2-40B4-BE49-F238E27FC236}">
                  <a16:creationId xmlns:a16="http://schemas.microsoft.com/office/drawing/2014/main" id="{04097F71-1BDB-9C41-83D8-76E5DDD297E2}"/>
                </a:ext>
              </a:extLst>
            </p:cNvPr>
            <p:cNvGrpSpPr/>
            <p:nvPr/>
          </p:nvGrpSpPr>
          <p:grpSpPr>
            <a:xfrm>
              <a:off x="0" y="57873"/>
              <a:ext cx="4099246" cy="3190490"/>
              <a:chOff x="0" y="0"/>
              <a:chExt cx="4099246" cy="3190490"/>
            </a:xfrm>
          </p:grpSpPr>
          <p:grpSp>
            <p:nvGrpSpPr>
              <p:cNvPr id="21" name="Group 20">
                <a:extLst>
                  <a:ext uri="{FF2B5EF4-FFF2-40B4-BE49-F238E27FC236}">
                    <a16:creationId xmlns:a16="http://schemas.microsoft.com/office/drawing/2014/main" id="{596598F9-426A-484B-83B4-C914228A4C74}"/>
                  </a:ext>
                </a:extLst>
              </p:cNvPr>
              <p:cNvGrpSpPr/>
              <p:nvPr/>
            </p:nvGrpSpPr>
            <p:grpSpPr>
              <a:xfrm>
                <a:off x="0" y="0"/>
                <a:ext cx="2939415" cy="3190490"/>
                <a:chOff x="0" y="0"/>
                <a:chExt cx="2939415" cy="3190490"/>
              </a:xfrm>
            </p:grpSpPr>
            <p:sp>
              <p:nvSpPr>
                <p:cNvPr id="27" name="Text Box 17">
                  <a:extLst>
                    <a:ext uri="{FF2B5EF4-FFF2-40B4-BE49-F238E27FC236}">
                      <a16:creationId xmlns:a16="http://schemas.microsoft.com/office/drawing/2014/main" id="{B00CD5D2-9E4E-B249-9557-6D22DCC9D002}"/>
                    </a:ext>
                  </a:extLst>
                </p:cNvPr>
                <p:cNvSpPr txBox="1"/>
                <p:nvPr/>
              </p:nvSpPr>
              <p:spPr>
                <a:xfrm>
                  <a:off x="0" y="0"/>
                  <a:ext cx="2557780" cy="691838"/>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GB" sz="1500">
                      <a:latin typeface="Calibri" panose="020F0502020204030204" pitchFamily="34" charset="0"/>
                      <a:ea typeface="Times New Roman" panose="02020603050405020304" pitchFamily="18" charset="0"/>
                      <a:cs typeface="Times New Roman" panose="02020603050405020304" pitchFamily="18" charset="0"/>
                    </a:rPr>
                    <a:t>Physical Appearance:</a:t>
                  </a:r>
                  <a:endParaRPr lang="en-GB" sz="900">
                    <a:latin typeface="Calibri" panose="020F0502020204030204" pitchFamily="34" charset="0"/>
                    <a:ea typeface="Times New Roman" panose="02020603050405020304" pitchFamily="18" charset="0"/>
                    <a:cs typeface="Times New Roman" panose="02020603050405020304" pitchFamily="18" charset="0"/>
                  </a:endParaRPr>
                </a:p>
                <a:p>
                  <a:r>
                    <a:rPr lang="en-GB" sz="1500">
                      <a:latin typeface="Calibri" panose="020F0502020204030204" pitchFamily="34" charset="0"/>
                      <a:ea typeface="Times New Roman" panose="02020603050405020304" pitchFamily="18" charset="0"/>
                      <a:cs typeface="Times New Roman" panose="02020603050405020304" pitchFamily="18" charset="0"/>
                    </a:rPr>
                    <a:t>Skin colour, size, age, etc</a:t>
                  </a:r>
                  <a:endParaRPr lang="en-GB" sz="90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Text Box 18">
                  <a:extLst>
                    <a:ext uri="{FF2B5EF4-FFF2-40B4-BE49-F238E27FC236}">
                      <a16:creationId xmlns:a16="http://schemas.microsoft.com/office/drawing/2014/main" id="{D8241E72-E205-9149-B7BD-F716FE5951A6}"/>
                    </a:ext>
                  </a:extLst>
                </p:cNvPr>
                <p:cNvSpPr txBox="1"/>
                <p:nvPr/>
              </p:nvSpPr>
              <p:spPr>
                <a:xfrm>
                  <a:off x="0" y="1331089"/>
                  <a:ext cx="2557780" cy="335261"/>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GB" sz="1500">
                      <a:latin typeface="Calibri" panose="020F0502020204030204" pitchFamily="34" charset="0"/>
                      <a:ea typeface="Times New Roman" panose="02020603050405020304" pitchFamily="18" charset="0"/>
                      <a:cs typeface="Times New Roman" panose="02020603050405020304" pitchFamily="18" charset="0"/>
                    </a:rPr>
                    <a:t>Behaviour</a:t>
                  </a:r>
                  <a:endParaRPr lang="en-GB" sz="90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9" name="Text Box 23">
                  <a:extLst>
                    <a:ext uri="{FF2B5EF4-FFF2-40B4-BE49-F238E27FC236}">
                      <a16:creationId xmlns:a16="http://schemas.microsoft.com/office/drawing/2014/main" id="{878F526D-C96F-864E-8EA9-29B894B46A23}"/>
                    </a:ext>
                  </a:extLst>
                </p:cNvPr>
                <p:cNvSpPr txBox="1"/>
                <p:nvPr/>
              </p:nvSpPr>
              <p:spPr>
                <a:xfrm>
                  <a:off x="0" y="740780"/>
                  <a:ext cx="2557780" cy="418385"/>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GB" sz="1500">
                      <a:latin typeface="Calibri" panose="020F0502020204030204" pitchFamily="34" charset="0"/>
                      <a:ea typeface="Times New Roman" panose="02020603050405020304" pitchFamily="18" charset="0"/>
                      <a:cs typeface="Times New Roman" panose="02020603050405020304" pitchFamily="18" charset="0"/>
                    </a:rPr>
                    <a:t>Ethnicity</a:t>
                  </a:r>
                  <a:endParaRPr lang="en-GB" sz="90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0" name="Text Box 21">
                  <a:extLst>
                    <a:ext uri="{FF2B5EF4-FFF2-40B4-BE49-F238E27FC236}">
                      <a16:creationId xmlns:a16="http://schemas.microsoft.com/office/drawing/2014/main" id="{50929B02-507F-0246-AD14-9B25426194E5}"/>
                    </a:ext>
                  </a:extLst>
                </p:cNvPr>
                <p:cNvSpPr txBox="1"/>
                <p:nvPr/>
              </p:nvSpPr>
              <p:spPr>
                <a:xfrm>
                  <a:off x="0" y="1886674"/>
                  <a:ext cx="2557780" cy="748030"/>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GB" sz="1500">
                      <a:latin typeface="Calibri" panose="020F0502020204030204" pitchFamily="34" charset="0"/>
                      <a:ea typeface="Times New Roman" panose="02020603050405020304" pitchFamily="18" charset="0"/>
                      <a:cs typeface="Times New Roman" panose="02020603050405020304" pitchFamily="18" charset="0"/>
                    </a:rPr>
                    <a:t>Subordinate or privileged</a:t>
                  </a:r>
                  <a:endParaRPr lang="en-GB" sz="90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Text Box 20">
                  <a:extLst>
                    <a:ext uri="{FF2B5EF4-FFF2-40B4-BE49-F238E27FC236}">
                      <a16:creationId xmlns:a16="http://schemas.microsoft.com/office/drawing/2014/main" id="{B345342B-AA45-104D-B08E-F2B1FC736CDC}"/>
                    </a:ext>
                  </a:extLst>
                </p:cNvPr>
                <p:cNvSpPr txBox="1"/>
                <p:nvPr/>
              </p:nvSpPr>
              <p:spPr>
                <a:xfrm>
                  <a:off x="0" y="2824223"/>
                  <a:ext cx="2939415" cy="366267"/>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GB" sz="1500">
                      <a:latin typeface="Calibri" panose="020F0502020204030204" pitchFamily="34" charset="0"/>
                      <a:ea typeface="Times New Roman" panose="02020603050405020304" pitchFamily="18" charset="0"/>
                      <a:cs typeface="Times New Roman" panose="02020603050405020304" pitchFamily="18" charset="0"/>
                    </a:rPr>
                    <a:t>Socio-economic Status</a:t>
                  </a:r>
                  <a:endParaRPr lang="en-GB" sz="900">
                    <a:latin typeface="Calibri" panose="020F0502020204030204" pitchFamily="34" charset="0"/>
                    <a:ea typeface="Times New Roman" panose="02020603050405020304" pitchFamily="18" charset="0"/>
                    <a:cs typeface="Times New Roman" panose="02020603050405020304" pitchFamily="18" charset="0"/>
                  </a:endParaRPr>
                </a:p>
              </p:txBody>
            </p:sp>
          </p:grpSp>
          <p:cxnSp>
            <p:nvCxnSpPr>
              <p:cNvPr id="22" name="Straight Connector 21">
                <a:extLst>
                  <a:ext uri="{FF2B5EF4-FFF2-40B4-BE49-F238E27FC236}">
                    <a16:creationId xmlns:a16="http://schemas.microsoft.com/office/drawing/2014/main" id="{D2D2EB8C-FFCD-B44E-8450-9E1A1934D551}"/>
                  </a:ext>
                </a:extLst>
              </p:cNvPr>
              <p:cNvCxnSpPr/>
              <p:nvPr/>
            </p:nvCxnSpPr>
            <p:spPr>
              <a:xfrm flipV="1">
                <a:off x="2349661" y="262521"/>
                <a:ext cx="1587580" cy="3810"/>
              </a:xfrm>
              <a:prstGeom prst="line">
                <a:avLst/>
              </a:prstGeom>
              <a:ln w="28575">
                <a:headEnd type="triangle"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4E0DB5-5FE4-FB40-B6E4-32B64A181774}"/>
                  </a:ext>
                </a:extLst>
              </p:cNvPr>
              <p:cNvCxnSpPr/>
              <p:nvPr/>
            </p:nvCxnSpPr>
            <p:spPr>
              <a:xfrm flipV="1">
                <a:off x="1041721" y="957002"/>
                <a:ext cx="3057525" cy="0"/>
              </a:xfrm>
              <a:prstGeom prst="line">
                <a:avLst/>
              </a:prstGeom>
              <a:ln w="28575">
                <a:headEnd type="triangle" w="lg" len="lg"/>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989EEDE-D276-A045-8C2A-8088518C1445}"/>
                  </a:ext>
                </a:extLst>
              </p:cNvPr>
              <p:cNvCxnSpPr/>
              <p:nvPr/>
            </p:nvCxnSpPr>
            <p:spPr>
              <a:xfrm flipV="1">
                <a:off x="1608881" y="2230217"/>
                <a:ext cx="2132965" cy="0"/>
              </a:xfrm>
              <a:prstGeom prst="line">
                <a:avLst/>
              </a:prstGeom>
              <a:ln w="28575">
                <a:headEnd type="triangle" w="lg" len="lg"/>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5B8A0B-201F-074B-B0C0-62386D6F36EB}"/>
                  </a:ext>
                </a:extLst>
              </p:cNvPr>
              <p:cNvCxnSpPr/>
              <p:nvPr/>
            </p:nvCxnSpPr>
            <p:spPr>
              <a:xfrm flipV="1">
                <a:off x="2442258" y="3052019"/>
                <a:ext cx="1217054" cy="0"/>
              </a:xfrm>
              <a:prstGeom prst="line">
                <a:avLst/>
              </a:prstGeom>
              <a:ln w="28575">
                <a:headEnd type="triangle" w="lg" len="lg"/>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CD5FD2-D2FD-E044-9723-858CDDE31713}"/>
                  </a:ext>
                </a:extLst>
              </p:cNvPr>
              <p:cNvCxnSpPr/>
              <p:nvPr/>
            </p:nvCxnSpPr>
            <p:spPr>
              <a:xfrm flipV="1">
                <a:off x="1148144" y="1558885"/>
                <a:ext cx="2291787" cy="10861"/>
              </a:xfrm>
              <a:prstGeom prst="line">
                <a:avLst/>
              </a:prstGeom>
              <a:ln w="28575">
                <a:headEnd type="triangle" w="lg" len="lg"/>
                <a:tailEnd type="ova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E4E28CE2-D0D3-AB4B-807D-53A5BF36784F}"/>
                </a:ext>
              </a:extLst>
            </p:cNvPr>
            <p:cNvGrpSpPr/>
            <p:nvPr/>
          </p:nvGrpSpPr>
          <p:grpSpPr>
            <a:xfrm>
              <a:off x="4482778" y="0"/>
              <a:ext cx="4625453" cy="3622876"/>
              <a:chOff x="0" y="0"/>
              <a:chExt cx="4625453" cy="3622876"/>
            </a:xfrm>
          </p:grpSpPr>
          <p:grpSp>
            <p:nvGrpSpPr>
              <p:cNvPr id="6" name="Group 5">
                <a:extLst>
                  <a:ext uri="{FF2B5EF4-FFF2-40B4-BE49-F238E27FC236}">
                    <a16:creationId xmlns:a16="http://schemas.microsoft.com/office/drawing/2014/main" id="{AD990E07-1B01-EC48-89B9-600D0B3D3B52}"/>
                  </a:ext>
                </a:extLst>
              </p:cNvPr>
              <p:cNvGrpSpPr/>
              <p:nvPr/>
            </p:nvGrpSpPr>
            <p:grpSpPr>
              <a:xfrm>
                <a:off x="1342664" y="0"/>
                <a:ext cx="3282789" cy="3622876"/>
                <a:chOff x="0" y="0"/>
                <a:chExt cx="3282789" cy="3622876"/>
              </a:xfrm>
            </p:grpSpPr>
            <p:sp>
              <p:nvSpPr>
                <p:cNvPr id="14" name="Text Box 26">
                  <a:extLst>
                    <a:ext uri="{FF2B5EF4-FFF2-40B4-BE49-F238E27FC236}">
                      <a16:creationId xmlns:a16="http://schemas.microsoft.com/office/drawing/2014/main" id="{92CC3DAD-A1E0-424A-B59F-86443F05152D}"/>
                    </a:ext>
                  </a:extLst>
                </p:cNvPr>
                <p:cNvSpPr txBox="1"/>
                <p:nvPr/>
              </p:nvSpPr>
              <p:spPr>
                <a:xfrm>
                  <a:off x="393539" y="0"/>
                  <a:ext cx="2889250" cy="358775"/>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r"/>
                  <a:r>
                    <a:rPr lang="en-GB" sz="1500">
                      <a:latin typeface="Calibri" panose="020F0502020204030204" pitchFamily="34" charset="0"/>
                      <a:ea typeface="Times New Roman" panose="02020603050405020304" pitchFamily="18" charset="0"/>
                      <a:cs typeface="Times New Roman" panose="02020603050405020304" pitchFamily="18" charset="0"/>
                    </a:rPr>
                    <a:t>Beliefs, Biases, Values</a:t>
                  </a:r>
                  <a:endParaRPr lang="en-GB" sz="90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ext Box 27">
                  <a:extLst>
                    <a:ext uri="{FF2B5EF4-FFF2-40B4-BE49-F238E27FC236}">
                      <a16:creationId xmlns:a16="http://schemas.microsoft.com/office/drawing/2014/main" id="{816AC70C-AF12-984E-8B56-FE04B5C1B802}"/>
                    </a:ext>
                  </a:extLst>
                </p:cNvPr>
                <p:cNvSpPr txBox="1"/>
                <p:nvPr/>
              </p:nvSpPr>
              <p:spPr>
                <a:xfrm>
                  <a:off x="393539" y="416689"/>
                  <a:ext cx="2889250" cy="474562"/>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r"/>
                  <a:r>
                    <a:rPr lang="en-GB" sz="1500">
                      <a:latin typeface="Calibri" panose="020F0502020204030204" pitchFamily="34" charset="0"/>
                      <a:ea typeface="Times New Roman" panose="02020603050405020304" pitchFamily="18" charset="0"/>
                      <a:cs typeface="Times New Roman" panose="02020603050405020304" pitchFamily="18" charset="0"/>
                    </a:rPr>
                    <a:t>Gender Identity</a:t>
                  </a:r>
                  <a:endParaRPr lang="en-GB" sz="90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Text Box 31">
                  <a:extLst>
                    <a:ext uri="{FF2B5EF4-FFF2-40B4-BE49-F238E27FC236}">
                      <a16:creationId xmlns:a16="http://schemas.microsoft.com/office/drawing/2014/main" id="{207D6CEF-BE69-8C4B-ADF6-B1830A5AB6BC}"/>
                    </a:ext>
                  </a:extLst>
                </p:cNvPr>
                <p:cNvSpPr txBox="1"/>
                <p:nvPr/>
              </p:nvSpPr>
              <p:spPr>
                <a:xfrm>
                  <a:off x="11574" y="891251"/>
                  <a:ext cx="3268345" cy="407084"/>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r"/>
                  <a:r>
                    <a:rPr lang="en-GB" sz="1500">
                      <a:latin typeface="Calibri" panose="020F0502020204030204" pitchFamily="34" charset="0"/>
                      <a:ea typeface="Times New Roman" panose="02020603050405020304" pitchFamily="18" charset="0"/>
                      <a:cs typeface="Times New Roman" panose="02020603050405020304" pitchFamily="18" charset="0"/>
                    </a:rPr>
                    <a:t>Nationality</a:t>
                  </a:r>
                  <a:endParaRPr lang="en-GB" sz="90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Text Box 29">
                  <a:extLst>
                    <a:ext uri="{FF2B5EF4-FFF2-40B4-BE49-F238E27FC236}">
                      <a16:creationId xmlns:a16="http://schemas.microsoft.com/office/drawing/2014/main" id="{5D8C6A75-60E0-C047-A2D7-7423BB36E300}"/>
                    </a:ext>
                  </a:extLst>
                </p:cNvPr>
                <p:cNvSpPr txBox="1"/>
                <p:nvPr/>
              </p:nvSpPr>
              <p:spPr>
                <a:xfrm>
                  <a:off x="11574" y="1284790"/>
                  <a:ext cx="3268345" cy="358775"/>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r"/>
                  <a:r>
                    <a:rPr lang="en-GB" sz="1500">
                      <a:latin typeface="Calibri" panose="020F0502020204030204" pitchFamily="34" charset="0"/>
                      <a:ea typeface="Times New Roman" panose="02020603050405020304" pitchFamily="18" charset="0"/>
                      <a:cs typeface="Times New Roman" panose="02020603050405020304" pitchFamily="18" charset="0"/>
                    </a:rPr>
                    <a:t>Sexual / emotional attraction</a:t>
                  </a:r>
                  <a:endParaRPr lang="en-GB" sz="90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Text Box 30">
                  <a:extLst>
                    <a:ext uri="{FF2B5EF4-FFF2-40B4-BE49-F238E27FC236}">
                      <a16:creationId xmlns:a16="http://schemas.microsoft.com/office/drawing/2014/main" id="{E36EC683-907F-7B42-AF6C-16D6E641856E}"/>
                    </a:ext>
                  </a:extLst>
                </p:cNvPr>
                <p:cNvSpPr txBox="1"/>
                <p:nvPr/>
              </p:nvSpPr>
              <p:spPr>
                <a:xfrm>
                  <a:off x="1469985" y="1828800"/>
                  <a:ext cx="1798360" cy="459115"/>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r"/>
                  <a:r>
                    <a:rPr lang="en-GB" sz="1500">
                      <a:latin typeface="Calibri" panose="020F0502020204030204" pitchFamily="34" charset="0"/>
                      <a:ea typeface="Times New Roman" panose="02020603050405020304" pitchFamily="18" charset="0"/>
                      <a:cs typeface="Times New Roman" panose="02020603050405020304" pitchFamily="18" charset="0"/>
                    </a:rPr>
                    <a:t>Religion</a:t>
                  </a:r>
                  <a:endParaRPr lang="en-GB" sz="90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Text Box 32">
                  <a:extLst>
                    <a:ext uri="{FF2B5EF4-FFF2-40B4-BE49-F238E27FC236}">
                      <a16:creationId xmlns:a16="http://schemas.microsoft.com/office/drawing/2014/main" id="{A4BFF007-9292-5B44-B8EB-3174E755C65B}"/>
                    </a:ext>
                  </a:extLst>
                </p:cNvPr>
                <p:cNvSpPr txBox="1"/>
                <p:nvPr/>
              </p:nvSpPr>
              <p:spPr>
                <a:xfrm>
                  <a:off x="0" y="2326511"/>
                  <a:ext cx="3268345" cy="439838"/>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r"/>
                  <a:r>
                    <a:rPr lang="en-GB" sz="1500" dirty="0">
                      <a:latin typeface="Calibri" panose="020F0502020204030204" pitchFamily="34" charset="0"/>
                      <a:ea typeface="Times New Roman" panose="02020603050405020304" pitchFamily="18" charset="0"/>
                      <a:cs typeface="Times New Roman" panose="02020603050405020304" pitchFamily="18" charset="0"/>
                    </a:rPr>
                    <a:t>Biological Sex</a:t>
                  </a:r>
                  <a:endParaRPr lang="en-GB" sz="9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Text Box 28">
                  <a:extLst>
                    <a:ext uri="{FF2B5EF4-FFF2-40B4-BE49-F238E27FC236}">
                      <a16:creationId xmlns:a16="http://schemas.microsoft.com/office/drawing/2014/main" id="{088A0DAF-CA8E-554A-AE39-94F5041103ED}"/>
                    </a:ext>
                  </a:extLst>
                </p:cNvPr>
                <p:cNvSpPr txBox="1"/>
                <p:nvPr/>
              </p:nvSpPr>
              <p:spPr>
                <a:xfrm>
                  <a:off x="11574" y="2893671"/>
                  <a:ext cx="3268980" cy="729205"/>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r"/>
                  <a:r>
                    <a:rPr lang="en-GB" sz="1500" dirty="0">
                      <a:latin typeface="Calibri" panose="020F0502020204030204" pitchFamily="34" charset="0"/>
                      <a:ea typeface="Times New Roman" panose="02020603050405020304" pitchFamily="18" charset="0"/>
                      <a:cs typeface="Times New Roman" panose="02020603050405020304" pitchFamily="18" charset="0"/>
                    </a:rPr>
                    <a:t>Disabilities: Physical, mental, phycological, cognitive, etc.</a:t>
                  </a:r>
                  <a:endParaRPr lang="en-GB" sz="900" dirty="0">
                    <a:latin typeface="Calibri" panose="020F0502020204030204" pitchFamily="34" charset="0"/>
                    <a:ea typeface="Times New Roman" panose="02020603050405020304" pitchFamily="18" charset="0"/>
                    <a:cs typeface="Times New Roman" panose="02020603050405020304" pitchFamily="18" charset="0"/>
                  </a:endParaRPr>
                </a:p>
              </p:txBody>
            </p:sp>
          </p:grpSp>
          <p:cxnSp>
            <p:nvCxnSpPr>
              <p:cNvPr id="7" name="Straight Connector 6">
                <a:extLst>
                  <a:ext uri="{FF2B5EF4-FFF2-40B4-BE49-F238E27FC236}">
                    <a16:creationId xmlns:a16="http://schemas.microsoft.com/office/drawing/2014/main" id="{7B100CD8-DAC1-1747-9646-B460A3EC1D08}"/>
                  </a:ext>
                </a:extLst>
              </p:cNvPr>
              <p:cNvCxnSpPr/>
              <p:nvPr/>
            </p:nvCxnSpPr>
            <p:spPr>
              <a:xfrm flipH="1">
                <a:off x="127322" y="216221"/>
                <a:ext cx="2129742" cy="0"/>
              </a:xfrm>
              <a:prstGeom prst="line">
                <a:avLst/>
              </a:prstGeom>
              <a:ln w="28575">
                <a:headEnd type="triangle" w="lg" len="lg"/>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B41C141-9DB6-0946-843C-597081A3B90D}"/>
                  </a:ext>
                </a:extLst>
              </p:cNvPr>
              <p:cNvCxnSpPr/>
              <p:nvPr/>
            </p:nvCxnSpPr>
            <p:spPr>
              <a:xfrm flipH="1">
                <a:off x="0" y="632910"/>
                <a:ext cx="2882097" cy="0"/>
              </a:xfrm>
              <a:prstGeom prst="line">
                <a:avLst/>
              </a:prstGeom>
              <a:ln w="28575">
                <a:headEnd type="triangle" w="lg" len="lg"/>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C315DF-5567-7444-BFAD-BDE33C09BD5B}"/>
                  </a:ext>
                </a:extLst>
              </p:cNvPr>
              <p:cNvCxnSpPr/>
              <p:nvPr/>
            </p:nvCxnSpPr>
            <p:spPr>
              <a:xfrm flipH="1">
                <a:off x="0" y="1119047"/>
                <a:ext cx="3368040" cy="0"/>
              </a:xfrm>
              <a:prstGeom prst="line">
                <a:avLst/>
              </a:prstGeom>
              <a:ln w="28575">
                <a:headEnd type="triangle" w="lg" len="lg"/>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AF870B-5D47-4947-A6A6-6B842CD471C6}"/>
                  </a:ext>
                </a:extLst>
              </p:cNvPr>
              <p:cNvCxnSpPr/>
              <p:nvPr/>
            </p:nvCxnSpPr>
            <p:spPr>
              <a:xfrm flipH="1" flipV="1">
                <a:off x="104173" y="1512586"/>
                <a:ext cx="1412111" cy="1872"/>
              </a:xfrm>
              <a:prstGeom prst="line">
                <a:avLst/>
              </a:prstGeom>
              <a:ln w="28575">
                <a:headEnd type="triangle" w="lg" len="lg"/>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2C98746-DB1F-FB4F-9BD0-4E4D0D906668}"/>
                  </a:ext>
                </a:extLst>
              </p:cNvPr>
              <p:cNvCxnSpPr/>
              <p:nvPr/>
            </p:nvCxnSpPr>
            <p:spPr>
              <a:xfrm flipH="1">
                <a:off x="173621" y="2056596"/>
                <a:ext cx="3495555" cy="10160"/>
              </a:xfrm>
              <a:prstGeom prst="line">
                <a:avLst/>
              </a:prstGeom>
              <a:ln w="28575">
                <a:headEnd type="triangle" w="lg" len="lg"/>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EDD5575-0BA4-4146-9CAC-0361E5BF8B88}"/>
                  </a:ext>
                </a:extLst>
              </p:cNvPr>
              <p:cNvCxnSpPr/>
              <p:nvPr/>
            </p:nvCxnSpPr>
            <p:spPr>
              <a:xfrm flipH="1">
                <a:off x="0" y="2542733"/>
                <a:ext cx="3102016" cy="0"/>
              </a:xfrm>
              <a:prstGeom prst="line">
                <a:avLst/>
              </a:prstGeom>
              <a:ln w="28575">
                <a:headEnd type="triangle" w="lg" len="lg"/>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1AB9073-C7A9-8440-B116-FC63F1CF882A}"/>
                  </a:ext>
                </a:extLst>
              </p:cNvPr>
              <p:cNvCxnSpPr/>
              <p:nvPr/>
            </p:nvCxnSpPr>
            <p:spPr>
              <a:xfrm flipH="1" flipV="1">
                <a:off x="532436" y="3248789"/>
                <a:ext cx="914400" cy="0"/>
              </a:xfrm>
              <a:prstGeom prst="line">
                <a:avLst/>
              </a:prstGeom>
              <a:ln w="28575">
                <a:headEnd type="triangle" w="lg" len="lg"/>
                <a:tailEnd type="oval"/>
              </a:ln>
            </p:spPr>
            <p:style>
              <a:lnRef idx="1">
                <a:schemeClr val="accent1"/>
              </a:lnRef>
              <a:fillRef idx="0">
                <a:schemeClr val="accent1"/>
              </a:fillRef>
              <a:effectRef idx="0">
                <a:schemeClr val="accent1"/>
              </a:effectRef>
              <a:fontRef idx="minor">
                <a:schemeClr val="tx1"/>
              </a:fontRef>
            </p:style>
          </p:cxnSp>
        </p:grpSp>
      </p:grpSp>
      <p:sp>
        <p:nvSpPr>
          <p:cNvPr id="84" name="TextBox 83">
            <a:extLst>
              <a:ext uri="{FF2B5EF4-FFF2-40B4-BE49-F238E27FC236}">
                <a16:creationId xmlns:a16="http://schemas.microsoft.com/office/drawing/2014/main" id="{CFF30127-3A1C-7744-9CB2-0E91FA1E3AA6}"/>
              </a:ext>
            </a:extLst>
          </p:cNvPr>
          <p:cNvSpPr txBox="1"/>
          <p:nvPr/>
        </p:nvSpPr>
        <p:spPr>
          <a:xfrm>
            <a:off x="2421304" y="5761007"/>
            <a:ext cx="7549398" cy="461665"/>
          </a:xfrm>
          <a:prstGeom prst="rect">
            <a:avLst/>
          </a:prstGeom>
          <a:noFill/>
        </p:spPr>
        <p:txBody>
          <a:bodyPr wrap="square" rtlCol="0">
            <a:spAutoFit/>
          </a:bodyPr>
          <a:lstStyle/>
          <a:p>
            <a:r>
              <a:rPr lang="en-US" sz="2400" b="1" dirty="0"/>
              <a:t>Visible 						         </a:t>
            </a:r>
            <a:r>
              <a:rPr lang="en-US" sz="2400" b="1" dirty="0">
                <a:solidFill>
                  <a:srgbClr val="FF0000"/>
                </a:solidFill>
              </a:rPr>
              <a:t>Invisible</a:t>
            </a:r>
          </a:p>
        </p:txBody>
      </p:sp>
      <p:sp>
        <p:nvSpPr>
          <p:cNvPr id="85" name="Title 84">
            <a:extLst>
              <a:ext uri="{FF2B5EF4-FFF2-40B4-BE49-F238E27FC236}">
                <a16:creationId xmlns:a16="http://schemas.microsoft.com/office/drawing/2014/main" id="{436EB55A-A2B4-5C42-907E-DA27DEFA6B86}"/>
              </a:ext>
            </a:extLst>
          </p:cNvPr>
          <p:cNvSpPr>
            <a:spLocks noGrp="1"/>
          </p:cNvSpPr>
          <p:nvPr>
            <p:ph type="title"/>
          </p:nvPr>
        </p:nvSpPr>
        <p:spPr/>
        <p:txBody>
          <a:bodyPr/>
          <a:lstStyle/>
          <a:p>
            <a:pPr>
              <a:lnSpc>
                <a:spcPct val="80000"/>
              </a:lnSpc>
            </a:pPr>
            <a:r>
              <a:rPr lang="en-US" dirty="0"/>
              <a:t>Who I am</a:t>
            </a:r>
          </a:p>
        </p:txBody>
      </p:sp>
      <p:sp>
        <p:nvSpPr>
          <p:cNvPr id="43" name="Left-right Arrow 42">
            <a:extLst>
              <a:ext uri="{FF2B5EF4-FFF2-40B4-BE49-F238E27FC236}">
                <a16:creationId xmlns:a16="http://schemas.microsoft.com/office/drawing/2014/main" id="{55FDF173-B8AB-1A45-A9A5-6253482C7364}"/>
              </a:ext>
            </a:extLst>
          </p:cNvPr>
          <p:cNvSpPr/>
          <p:nvPr/>
        </p:nvSpPr>
        <p:spPr>
          <a:xfrm>
            <a:off x="3897939" y="5811731"/>
            <a:ext cx="4116934" cy="306382"/>
          </a:xfrm>
          <a:prstGeom prst="leftRightArrow">
            <a:avLst/>
          </a:prstGeom>
          <a:gradFill>
            <a:gsLst>
              <a:gs pos="0">
                <a:srgbClr val="002060"/>
              </a:gs>
              <a:gs pos="32000">
                <a:schemeClr val="accent1">
                  <a:lumMod val="45000"/>
                  <a:lumOff val="55000"/>
                </a:schemeClr>
              </a:gs>
              <a:gs pos="60000">
                <a:srgbClr val="E4A7BB"/>
              </a:gs>
              <a:gs pos="100000">
                <a:srgbClr val="FF0000"/>
              </a:gs>
            </a:gsLst>
            <a:lin ang="2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8047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B1830AFF-7F3E-B341-88D9-CB9585E2ECC2}"/>
              </a:ext>
            </a:extLst>
          </p:cNvPr>
          <p:cNvGraphicFramePr/>
          <p:nvPr>
            <p:extLst>
              <p:ext uri="{D42A27DB-BD31-4B8C-83A1-F6EECF244321}">
                <p14:modId xmlns:p14="http://schemas.microsoft.com/office/powerpoint/2010/main" val="3044702681"/>
              </p:ext>
            </p:extLst>
          </p:nvPr>
        </p:nvGraphicFramePr>
        <p:xfrm>
          <a:off x="5140189" y="1410781"/>
          <a:ext cx="5647082" cy="3709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16C3F746-898A-1E45-8915-AB477C67B9C3}"/>
              </a:ext>
            </a:extLst>
          </p:cNvPr>
          <p:cNvSpPr>
            <a:spLocks noGrp="1"/>
          </p:cNvSpPr>
          <p:nvPr>
            <p:ph type="title"/>
          </p:nvPr>
        </p:nvSpPr>
        <p:spPr/>
        <p:txBody>
          <a:bodyPr/>
          <a:lstStyle/>
          <a:p>
            <a:r>
              <a:rPr lang="en-US" b="1" dirty="0"/>
              <a:t>Organisation Duty of Care</a:t>
            </a:r>
          </a:p>
        </p:txBody>
      </p:sp>
      <p:pic>
        <p:nvPicPr>
          <p:cNvPr id="7" name="Picture 6">
            <a:extLst>
              <a:ext uri="{FF2B5EF4-FFF2-40B4-BE49-F238E27FC236}">
                <a16:creationId xmlns:a16="http://schemas.microsoft.com/office/drawing/2014/main" id="{584FC808-F7A1-3640-96C3-75D77FF1A91E}"/>
              </a:ext>
            </a:extLst>
          </p:cNvPr>
          <p:cNvPicPr>
            <a:picLocks noChangeAspect="1"/>
          </p:cNvPicPr>
          <p:nvPr/>
        </p:nvPicPr>
        <p:blipFill>
          <a:blip r:embed="rId8"/>
          <a:stretch>
            <a:fillRect/>
          </a:stretch>
        </p:blipFill>
        <p:spPr>
          <a:xfrm>
            <a:off x="771370" y="2102903"/>
            <a:ext cx="3890663" cy="3035896"/>
          </a:xfrm>
          <a:prstGeom prst="rect">
            <a:avLst/>
          </a:prstGeom>
        </p:spPr>
      </p:pic>
      <p:sp>
        <p:nvSpPr>
          <p:cNvPr id="8" name="TextBox 7">
            <a:extLst>
              <a:ext uri="{FF2B5EF4-FFF2-40B4-BE49-F238E27FC236}">
                <a16:creationId xmlns:a16="http://schemas.microsoft.com/office/drawing/2014/main" id="{F106CE23-483F-6248-AE1F-B48102A04336}"/>
              </a:ext>
            </a:extLst>
          </p:cNvPr>
          <p:cNvSpPr txBox="1"/>
          <p:nvPr/>
        </p:nvSpPr>
        <p:spPr>
          <a:xfrm>
            <a:off x="5221358" y="2221259"/>
            <a:ext cx="1013791" cy="738664"/>
          </a:xfrm>
          <a:prstGeom prst="rect">
            <a:avLst/>
          </a:prstGeom>
          <a:noFill/>
        </p:spPr>
        <p:txBody>
          <a:bodyPr wrap="square" rtlCol="0">
            <a:spAutoFit/>
          </a:bodyPr>
          <a:lstStyle/>
          <a:p>
            <a:r>
              <a:rPr lang="en-US" sz="2100" b="1" dirty="0">
                <a:solidFill>
                  <a:srgbClr val="002060"/>
                </a:solidFill>
              </a:rPr>
              <a:t>All Staff</a:t>
            </a:r>
          </a:p>
        </p:txBody>
      </p:sp>
      <p:sp>
        <p:nvSpPr>
          <p:cNvPr id="9" name="TextBox 8">
            <a:extLst>
              <a:ext uri="{FF2B5EF4-FFF2-40B4-BE49-F238E27FC236}">
                <a16:creationId xmlns:a16="http://schemas.microsoft.com/office/drawing/2014/main" id="{4083E3B4-51A6-5241-987D-F8B06EFF81B8}"/>
              </a:ext>
            </a:extLst>
          </p:cNvPr>
          <p:cNvSpPr txBox="1"/>
          <p:nvPr/>
        </p:nvSpPr>
        <p:spPr>
          <a:xfrm>
            <a:off x="6011522" y="5242237"/>
            <a:ext cx="3964884" cy="415498"/>
          </a:xfrm>
          <a:prstGeom prst="rect">
            <a:avLst/>
          </a:prstGeom>
          <a:noFill/>
        </p:spPr>
        <p:txBody>
          <a:bodyPr wrap="square" rtlCol="0">
            <a:spAutoFit/>
          </a:bodyPr>
          <a:lstStyle/>
          <a:p>
            <a:r>
              <a:rPr lang="en-US" sz="2100" b="1" dirty="0">
                <a:solidFill>
                  <a:srgbClr val="002060"/>
                </a:solidFill>
              </a:rPr>
              <a:t>International and Relocated Staff</a:t>
            </a:r>
          </a:p>
        </p:txBody>
      </p:sp>
      <p:cxnSp>
        <p:nvCxnSpPr>
          <p:cNvPr id="11" name="Straight Arrow Connector 10">
            <a:extLst>
              <a:ext uri="{FF2B5EF4-FFF2-40B4-BE49-F238E27FC236}">
                <a16:creationId xmlns:a16="http://schemas.microsoft.com/office/drawing/2014/main" id="{168AD262-91A8-D64B-9509-BBBC398654F3}"/>
              </a:ext>
            </a:extLst>
          </p:cNvPr>
          <p:cNvCxnSpPr>
            <a:cxnSpLocks/>
          </p:cNvCxnSpPr>
          <p:nvPr/>
        </p:nvCxnSpPr>
        <p:spPr>
          <a:xfrm>
            <a:off x="6096000" y="2568950"/>
            <a:ext cx="1212574" cy="554423"/>
          </a:xfrm>
          <a:prstGeom prst="straightConnector1">
            <a:avLst/>
          </a:prstGeom>
          <a:ln w="508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0A46051-B68B-B04C-A9DD-2B500CAD291E}"/>
              </a:ext>
            </a:extLst>
          </p:cNvPr>
          <p:cNvCxnSpPr>
            <a:cxnSpLocks/>
          </p:cNvCxnSpPr>
          <p:nvPr/>
        </p:nvCxnSpPr>
        <p:spPr>
          <a:xfrm flipH="1" flipV="1">
            <a:off x="7947502" y="4211708"/>
            <a:ext cx="31136" cy="1072295"/>
          </a:xfrm>
          <a:prstGeom prst="straightConnector1">
            <a:avLst/>
          </a:prstGeom>
          <a:ln w="508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8DF0FC1-57CE-7040-BC3B-19AE20D5404F}"/>
              </a:ext>
            </a:extLst>
          </p:cNvPr>
          <p:cNvSpPr txBox="1"/>
          <p:nvPr/>
        </p:nvSpPr>
        <p:spPr>
          <a:xfrm>
            <a:off x="204814" y="5906872"/>
            <a:ext cx="6472990" cy="646331"/>
          </a:xfrm>
          <a:prstGeom prst="rect">
            <a:avLst/>
          </a:prstGeom>
          <a:noFill/>
        </p:spPr>
        <p:txBody>
          <a:bodyPr wrap="square" rtlCol="0">
            <a:spAutoFit/>
          </a:bodyPr>
          <a:lstStyle/>
          <a:p>
            <a:r>
              <a:rPr lang="en-GB" i="1" dirty="0"/>
              <a:t>Security Risk Management for Staff with Diverse Profile – EISF 2018</a:t>
            </a:r>
          </a:p>
          <a:p>
            <a:endParaRPr lang="en-US" dirty="0"/>
          </a:p>
        </p:txBody>
      </p:sp>
    </p:spTree>
    <p:extLst>
      <p:ext uri="{BB962C8B-B14F-4D97-AF65-F5344CB8AC3E}">
        <p14:creationId xmlns:p14="http://schemas.microsoft.com/office/powerpoint/2010/main" val="1045081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7C04E-0A7B-0841-A258-DC82F5134C4A}"/>
              </a:ext>
            </a:extLst>
          </p:cNvPr>
          <p:cNvSpPr>
            <a:spLocks noGrp="1"/>
          </p:cNvSpPr>
          <p:nvPr>
            <p:ph type="title"/>
          </p:nvPr>
        </p:nvSpPr>
        <p:spPr/>
        <p:txBody>
          <a:bodyPr/>
          <a:lstStyle/>
          <a:p>
            <a:r>
              <a:rPr lang="en-US" dirty="0"/>
              <a:t>Personal Profile Group Work</a:t>
            </a:r>
          </a:p>
        </p:txBody>
      </p:sp>
      <p:sp>
        <p:nvSpPr>
          <p:cNvPr id="2" name="Content Placeholder 1">
            <a:extLst>
              <a:ext uri="{FF2B5EF4-FFF2-40B4-BE49-F238E27FC236}">
                <a16:creationId xmlns:a16="http://schemas.microsoft.com/office/drawing/2014/main" id="{B200D3C9-A1CD-7544-9954-19869816746D}"/>
              </a:ext>
            </a:extLst>
          </p:cNvPr>
          <p:cNvSpPr>
            <a:spLocks noGrp="1"/>
          </p:cNvSpPr>
          <p:nvPr>
            <p:ph idx="1"/>
          </p:nvPr>
        </p:nvSpPr>
        <p:spPr/>
        <p:txBody>
          <a:bodyPr/>
          <a:lstStyle/>
          <a:p>
            <a:pPr marL="457200" indent="-457200">
              <a:spcBef>
                <a:spcPts val="1600"/>
              </a:spcBef>
              <a:buFont typeface="+mj-lt"/>
              <a:buAutoNum type="arabicPeriod"/>
            </a:pPr>
            <a:r>
              <a:rPr lang="en-US" sz="2200" dirty="0"/>
              <a:t>How do you think others will perceive you because of what you look like within the contexts you will work?</a:t>
            </a:r>
          </a:p>
          <a:p>
            <a:pPr marL="457200" indent="-457200">
              <a:spcBef>
                <a:spcPts val="1600"/>
              </a:spcBef>
              <a:buFont typeface="+mj-lt"/>
              <a:buAutoNum type="arabicPeriod"/>
            </a:pPr>
            <a:r>
              <a:rPr lang="en-US" sz="2200" dirty="0"/>
              <a:t>How might others perception of you differ from your perception of yourself and how might this impact your security?</a:t>
            </a:r>
          </a:p>
          <a:p>
            <a:pPr marL="457200" indent="-457200">
              <a:spcBef>
                <a:spcPts val="1600"/>
              </a:spcBef>
              <a:buFont typeface="+mj-lt"/>
              <a:buAutoNum type="arabicPeriod"/>
            </a:pPr>
            <a:r>
              <a:rPr lang="en-US" sz="2200" dirty="0"/>
              <a:t>What are your biggest security concerns?</a:t>
            </a:r>
          </a:p>
          <a:p>
            <a:pPr marL="457200" indent="-457200">
              <a:spcBef>
                <a:spcPts val="1600"/>
              </a:spcBef>
              <a:buFont typeface="+mj-lt"/>
              <a:buAutoNum type="arabicPeriod"/>
            </a:pPr>
            <a:r>
              <a:rPr lang="en-US" sz="2200" dirty="0"/>
              <a:t>What would you hope to get from your organisation and colleagues to support you in dealing with these concerns and different risks?</a:t>
            </a:r>
          </a:p>
          <a:p>
            <a:endParaRPr lang="en-US" dirty="0"/>
          </a:p>
        </p:txBody>
      </p:sp>
      <p:grpSp>
        <p:nvGrpSpPr>
          <p:cNvPr id="11" name="Group 10">
            <a:extLst>
              <a:ext uri="{FF2B5EF4-FFF2-40B4-BE49-F238E27FC236}">
                <a16:creationId xmlns:a16="http://schemas.microsoft.com/office/drawing/2014/main" id="{56D6003C-5A95-9A42-B364-68AAA35B7FE0}"/>
              </a:ext>
            </a:extLst>
          </p:cNvPr>
          <p:cNvGrpSpPr>
            <a:grpSpLocks noChangeAspect="1"/>
          </p:cNvGrpSpPr>
          <p:nvPr/>
        </p:nvGrpSpPr>
        <p:grpSpPr>
          <a:xfrm>
            <a:off x="5228843" y="4938594"/>
            <a:ext cx="6130974" cy="1423655"/>
            <a:chOff x="2406395" y="4279780"/>
            <a:chExt cx="6130974" cy="1423655"/>
          </a:xfrm>
        </p:grpSpPr>
        <p:pic>
          <p:nvPicPr>
            <p:cNvPr id="12" name="Picture 11">
              <a:extLst>
                <a:ext uri="{FF2B5EF4-FFF2-40B4-BE49-F238E27FC236}">
                  <a16:creationId xmlns:a16="http://schemas.microsoft.com/office/drawing/2014/main" id="{C98A1A7D-8508-B44B-9C6C-F4125785A7B8}"/>
                </a:ext>
              </a:extLst>
            </p:cNvPr>
            <p:cNvPicPr>
              <a:picLocks noChangeAspect="1"/>
            </p:cNvPicPr>
            <p:nvPr/>
          </p:nvPicPr>
          <p:blipFill>
            <a:blip r:embed="rId3"/>
            <a:stretch>
              <a:fillRect/>
            </a:stretch>
          </p:blipFill>
          <p:spPr>
            <a:xfrm>
              <a:off x="7114969" y="4279780"/>
              <a:ext cx="1422400" cy="1422400"/>
            </a:xfrm>
            <a:prstGeom prst="rect">
              <a:avLst/>
            </a:prstGeom>
          </p:spPr>
        </p:pic>
        <p:pic>
          <p:nvPicPr>
            <p:cNvPr id="13" name="Picture 12">
              <a:extLst>
                <a:ext uri="{FF2B5EF4-FFF2-40B4-BE49-F238E27FC236}">
                  <a16:creationId xmlns:a16="http://schemas.microsoft.com/office/drawing/2014/main" id="{14372BD5-A762-4C4E-AB0A-D52D349F432C}"/>
                </a:ext>
              </a:extLst>
            </p:cNvPr>
            <p:cNvPicPr>
              <a:picLocks noChangeAspect="1"/>
            </p:cNvPicPr>
            <p:nvPr/>
          </p:nvPicPr>
          <p:blipFill>
            <a:blip r:embed="rId4"/>
            <a:stretch>
              <a:fillRect/>
            </a:stretch>
          </p:blipFill>
          <p:spPr>
            <a:xfrm>
              <a:off x="2406395" y="4331835"/>
              <a:ext cx="1473200" cy="1371600"/>
            </a:xfrm>
            <a:prstGeom prst="rect">
              <a:avLst/>
            </a:prstGeom>
          </p:spPr>
        </p:pic>
        <p:sp>
          <p:nvSpPr>
            <p:cNvPr id="14" name="Left-right Arrow 13">
              <a:extLst>
                <a:ext uri="{FF2B5EF4-FFF2-40B4-BE49-F238E27FC236}">
                  <a16:creationId xmlns:a16="http://schemas.microsoft.com/office/drawing/2014/main" id="{2EF199B6-33CD-5E4B-92BE-22B5CF57BFA2}"/>
                </a:ext>
              </a:extLst>
            </p:cNvPr>
            <p:cNvSpPr/>
            <p:nvPr/>
          </p:nvSpPr>
          <p:spPr>
            <a:xfrm>
              <a:off x="4075536" y="4990980"/>
              <a:ext cx="3324951" cy="437704"/>
            </a:xfrm>
            <a:prstGeom prst="leftRightArrow">
              <a:avLst/>
            </a:prstGeom>
            <a:gradFill>
              <a:gsLst>
                <a:gs pos="0">
                  <a:srgbClr val="0070C0"/>
                </a:gs>
                <a:gs pos="32000">
                  <a:schemeClr val="accent1">
                    <a:lumMod val="45000"/>
                    <a:lumOff val="55000"/>
                  </a:schemeClr>
                </a:gs>
                <a:gs pos="60000">
                  <a:srgbClr val="E28AE4"/>
                </a:gs>
                <a:gs pos="100000">
                  <a:srgbClr val="FF09FD"/>
                </a:gs>
              </a:gsLst>
              <a:lin ang="2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842766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86B0DC-60EA-2042-915E-65F472E486E2}"/>
              </a:ext>
            </a:extLst>
          </p:cNvPr>
          <p:cNvSpPr>
            <a:spLocks noGrp="1"/>
          </p:cNvSpPr>
          <p:nvPr>
            <p:ph type="title"/>
          </p:nvPr>
        </p:nvSpPr>
        <p:spPr/>
        <p:txBody>
          <a:bodyPr/>
          <a:lstStyle/>
          <a:p>
            <a:r>
              <a:rPr lang="en-US" dirty="0"/>
              <a:t>Internal vs External Threats</a:t>
            </a:r>
          </a:p>
        </p:txBody>
      </p:sp>
      <p:sp>
        <p:nvSpPr>
          <p:cNvPr id="3" name="Content Placeholder 2"/>
          <p:cNvSpPr>
            <a:spLocks noGrp="1"/>
          </p:cNvSpPr>
          <p:nvPr>
            <p:ph idx="1"/>
          </p:nvPr>
        </p:nvSpPr>
        <p:spPr>
          <a:noFill/>
          <a:ln>
            <a:noFill/>
          </a:ln>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GB" sz="2400" dirty="0"/>
              <a:t>When aid workers spoke about security risks associated with </a:t>
            </a:r>
            <a:r>
              <a:rPr lang="en-GB" sz="2400" b="1" u="sng" dirty="0"/>
              <a:t>ethnicity</a:t>
            </a:r>
            <a:r>
              <a:rPr lang="en-GB" sz="2400" b="1" dirty="0"/>
              <a:t>,</a:t>
            </a:r>
            <a:r>
              <a:rPr lang="en-GB" sz="2400" dirty="0"/>
              <a:t> they were most concerned about </a:t>
            </a:r>
            <a:r>
              <a:rPr lang="en-GB" sz="2400" b="1" u="sng" dirty="0"/>
              <a:t>external threats</a:t>
            </a:r>
            <a:endParaRPr lang="en-GB" sz="2400" i="1" dirty="0">
              <a:effectLst>
                <a:outerShdw blurRad="38100" dist="38100" dir="2700000" algn="tl">
                  <a:srgbClr val="000000">
                    <a:alpha val="43137"/>
                  </a:srgbClr>
                </a:outerShdw>
              </a:effectLst>
            </a:endParaRPr>
          </a:p>
          <a:p>
            <a:pPr marL="0" indent="0" algn="ctr">
              <a:buNone/>
            </a:pPr>
            <a:r>
              <a:rPr lang="en-GB" sz="2400" i="1" dirty="0">
                <a:effectLst>
                  <a:outerShdw blurRad="38100" dist="38100" dir="2700000" algn="tl">
                    <a:srgbClr val="000000">
                      <a:alpha val="43137"/>
                    </a:srgbClr>
                  </a:outerShdw>
                </a:effectLst>
              </a:rPr>
              <a:t>HOWEVER</a:t>
            </a:r>
            <a:endParaRPr lang="en-GB" sz="2400" dirty="0"/>
          </a:p>
          <a:p>
            <a:pPr marL="0" indent="0">
              <a:buNone/>
            </a:pPr>
            <a:r>
              <a:rPr lang="en-GB" sz="2400" dirty="0"/>
              <a:t>Aid workers who identify as </a:t>
            </a:r>
            <a:r>
              <a:rPr lang="en-GB" sz="2400" b="1" u="sng" dirty="0"/>
              <a:t>LGBTQI</a:t>
            </a:r>
            <a:r>
              <a:rPr lang="en-GB" sz="2400" dirty="0"/>
              <a:t> or as a </a:t>
            </a:r>
            <a:r>
              <a:rPr lang="en-GB" sz="2400" b="1" u="sng" dirty="0"/>
              <a:t>person with a disability</a:t>
            </a:r>
            <a:r>
              <a:rPr lang="en-GB" sz="2400" dirty="0"/>
              <a:t> were more concerned about </a:t>
            </a:r>
            <a:r>
              <a:rPr lang="en-GB" sz="2400" b="1" u="sng" dirty="0"/>
              <a:t>internal threats</a:t>
            </a:r>
            <a:r>
              <a:rPr lang="en-GB" sz="2400" b="1" dirty="0"/>
              <a:t> </a:t>
            </a:r>
            <a:r>
              <a:rPr lang="en-GB" sz="2400" dirty="0"/>
              <a:t>to their security.</a:t>
            </a:r>
          </a:p>
          <a:p>
            <a:pPr marL="0" indent="0">
              <a:buNone/>
            </a:pPr>
            <a:endParaRPr lang="en-GB" sz="2400" dirty="0"/>
          </a:p>
          <a:p>
            <a:pPr marL="0" indent="0">
              <a:buNone/>
            </a:pPr>
            <a:endParaRPr lang="en-GB" sz="2400" dirty="0"/>
          </a:p>
          <a:p>
            <a:pPr marL="0" indent="0">
              <a:buNone/>
            </a:pPr>
            <a:endParaRPr lang="en-GB" sz="2400" dirty="0"/>
          </a:p>
          <a:p>
            <a:pPr marL="0" indent="0" algn="r">
              <a:buNone/>
            </a:pPr>
            <a:r>
              <a:rPr lang="en-GB" sz="1800" i="1" dirty="0"/>
              <a:t>Security Risk Management for Staff with Diverse Profile – EISF 2018</a:t>
            </a:r>
          </a:p>
        </p:txBody>
      </p:sp>
    </p:spTree>
    <p:extLst>
      <p:ext uri="{BB962C8B-B14F-4D97-AF65-F5344CB8AC3E}">
        <p14:creationId xmlns:p14="http://schemas.microsoft.com/office/powerpoint/2010/main" val="4274478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EFBD48-5565-2745-BD3A-A89CF01E6BF6}"/>
              </a:ext>
            </a:extLst>
          </p:cNvPr>
          <p:cNvPicPr>
            <a:picLocks noChangeAspect="1"/>
          </p:cNvPicPr>
          <p:nvPr/>
        </p:nvPicPr>
        <p:blipFill rotWithShape="1">
          <a:blip r:embed="rId3"/>
          <a:srcRect t="7" b="6802"/>
          <a:stretch/>
        </p:blipFill>
        <p:spPr>
          <a:xfrm>
            <a:off x="2721429" y="1690688"/>
            <a:ext cx="6349127" cy="4258904"/>
          </a:xfrm>
          <a:prstGeom prst="rect">
            <a:avLst/>
          </a:prstGeom>
        </p:spPr>
      </p:pic>
      <p:sp>
        <p:nvSpPr>
          <p:cNvPr id="4" name="Title 3">
            <a:extLst>
              <a:ext uri="{FF2B5EF4-FFF2-40B4-BE49-F238E27FC236}">
                <a16:creationId xmlns:a16="http://schemas.microsoft.com/office/drawing/2014/main" id="{D573732E-6AC4-944A-8697-002F72F40938}"/>
              </a:ext>
            </a:extLst>
          </p:cNvPr>
          <p:cNvSpPr>
            <a:spLocks noGrp="1"/>
          </p:cNvSpPr>
          <p:nvPr>
            <p:ph type="title"/>
          </p:nvPr>
        </p:nvSpPr>
        <p:spPr/>
        <p:txBody>
          <a:bodyPr/>
          <a:lstStyle/>
          <a:p>
            <a:pPr algn="l"/>
            <a:r>
              <a:rPr lang="en-US" sz="4400" b="1" dirty="0"/>
              <a:t>Diversity and Inclusion</a:t>
            </a:r>
          </a:p>
        </p:txBody>
      </p:sp>
    </p:spTree>
    <p:extLst>
      <p:ext uri="{BB962C8B-B14F-4D97-AF65-F5344CB8AC3E}">
        <p14:creationId xmlns:p14="http://schemas.microsoft.com/office/powerpoint/2010/main" val="322318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D9B2EC-6E4B-944B-A240-F53438E03F20}"/>
              </a:ext>
            </a:extLst>
          </p:cNvPr>
          <p:cNvSpPr>
            <a:spLocks noGrp="1"/>
          </p:cNvSpPr>
          <p:nvPr>
            <p:ph type="title"/>
          </p:nvPr>
        </p:nvSpPr>
        <p:spPr>
          <a:xfrm>
            <a:off x="4052841" y="1741337"/>
            <a:ext cx="4086547" cy="2387918"/>
          </a:xfrm>
        </p:spPr>
        <p:txBody>
          <a:bodyPr vert="horz" lIns="91440" tIns="45720" rIns="91440" bIns="45720" rtlCol="0" anchor="b">
            <a:normAutofit/>
          </a:bodyPr>
          <a:lstStyle/>
          <a:p>
            <a:pPr algn="ctr"/>
            <a:r>
              <a:rPr lang="en-US" sz="4500">
                <a:solidFill>
                  <a:schemeClr val="tx2"/>
                </a:solidFill>
                <a:latin typeface="+mj-lt"/>
                <a:cs typeface="+mj-cs"/>
              </a:rPr>
              <a:t>BREAK</a:t>
            </a:r>
          </a:p>
        </p:txBody>
      </p:sp>
    </p:spTree>
    <p:extLst>
      <p:ext uri="{BB962C8B-B14F-4D97-AF65-F5344CB8AC3E}">
        <p14:creationId xmlns:p14="http://schemas.microsoft.com/office/powerpoint/2010/main" val="378864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4F18-206B-A341-989A-053FE092305F}"/>
              </a:ext>
            </a:extLst>
          </p:cNvPr>
          <p:cNvSpPr>
            <a:spLocks noGrp="1"/>
          </p:cNvSpPr>
          <p:nvPr>
            <p:ph type="title"/>
          </p:nvPr>
        </p:nvSpPr>
        <p:spPr/>
        <p:txBody>
          <a:bodyPr/>
          <a:lstStyle/>
          <a:p>
            <a:r>
              <a:rPr lang="en-US" dirty="0"/>
              <a:t>Group Work</a:t>
            </a:r>
          </a:p>
        </p:txBody>
      </p:sp>
      <p:sp>
        <p:nvSpPr>
          <p:cNvPr id="3" name="Content Placeholder 2">
            <a:extLst>
              <a:ext uri="{FF2B5EF4-FFF2-40B4-BE49-F238E27FC236}">
                <a16:creationId xmlns:a16="http://schemas.microsoft.com/office/drawing/2014/main" id="{BB7C173F-3762-B941-8DD6-BD8694BB7211}"/>
              </a:ext>
            </a:extLst>
          </p:cNvPr>
          <p:cNvSpPr>
            <a:spLocks noGrp="1"/>
          </p:cNvSpPr>
          <p:nvPr>
            <p:ph idx="1"/>
          </p:nvPr>
        </p:nvSpPr>
        <p:spPr/>
        <p:txBody>
          <a:bodyPr/>
          <a:lstStyle/>
          <a:p>
            <a:r>
              <a:rPr lang="en-US" dirty="0"/>
              <a:t>Divide into groups </a:t>
            </a:r>
          </a:p>
          <a:p>
            <a:r>
              <a:rPr lang="en-US" dirty="0"/>
              <a:t>Each person in the group is given a person profile</a:t>
            </a:r>
          </a:p>
          <a:p>
            <a:r>
              <a:rPr lang="en-US" dirty="0"/>
              <a:t>As the scenario unfolds participants should discuss what their security concerns might be based on the personal profile they have been given</a:t>
            </a:r>
          </a:p>
          <a:p>
            <a:r>
              <a:rPr lang="en-US" dirty="0"/>
              <a:t>At each stage group members should discuss what they would need to feel secure</a:t>
            </a:r>
          </a:p>
          <a:p>
            <a:r>
              <a:rPr lang="en-US" dirty="0"/>
              <a:t>Feedback and discussion at end of scenario</a:t>
            </a:r>
          </a:p>
        </p:txBody>
      </p:sp>
    </p:spTree>
    <p:extLst>
      <p:ext uri="{BB962C8B-B14F-4D97-AF65-F5344CB8AC3E}">
        <p14:creationId xmlns:p14="http://schemas.microsoft.com/office/powerpoint/2010/main" val="2431109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86986B1A-F329-5448-B4A7-638F749FFAAF}" vid="{A449EBA3-7C0D-0142-8079-8C9920E1E47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86986B1A-F329-5448-B4A7-638F749FFAAF}" vid="{53E8BC71-5D10-A44E-8C15-6F2BF8E59A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TotalTime>
  <Words>2615</Words>
  <Application>Microsoft Macintosh PowerPoint</Application>
  <PresentationFormat>Widescreen</PresentationFormat>
  <Paragraphs>222</Paragraphs>
  <Slides>13</Slides>
  <Notes>13</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Avenir Book</vt:lpstr>
      <vt:lpstr>Avenir Next</vt:lpstr>
      <vt:lpstr>Calibri</vt:lpstr>
      <vt:lpstr>Calibri Light</vt:lpstr>
      <vt:lpstr>Noto Serif</vt:lpstr>
      <vt:lpstr>Office Theme</vt:lpstr>
      <vt:lpstr>1_Office Theme</vt:lpstr>
      <vt:lpstr>Diversity, Inclusion &amp; Risk</vt:lpstr>
      <vt:lpstr>Introductions and Expectations</vt:lpstr>
      <vt:lpstr>Who I am</vt:lpstr>
      <vt:lpstr>Organisation Duty of Care</vt:lpstr>
      <vt:lpstr>Personal Profile Group Work</vt:lpstr>
      <vt:lpstr>Internal vs External Threats</vt:lpstr>
      <vt:lpstr>Diversity and Inclusion</vt:lpstr>
      <vt:lpstr>BREAK</vt:lpstr>
      <vt:lpstr>Group Work</vt:lpstr>
      <vt:lpstr>Scenario - Context</vt:lpstr>
      <vt:lpstr>Scenario </vt:lpstr>
      <vt:lpstr>Scenario </vt:lpstr>
      <vt:lpstr>Maslow’s Hierarchy of Needs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Hooson</dc:creator>
  <cp:lastModifiedBy>Lisa Reilly</cp:lastModifiedBy>
  <cp:revision>3</cp:revision>
  <dcterms:created xsi:type="dcterms:W3CDTF">2020-11-12T11:19:41Z</dcterms:created>
  <dcterms:modified xsi:type="dcterms:W3CDTF">2020-12-28T15:38:20Z</dcterms:modified>
</cp:coreProperties>
</file>