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9"/>
  </p:notesMasterIdLst>
  <p:handoutMasterIdLst>
    <p:handoutMasterId r:id="rId40"/>
  </p:handoutMasterIdLst>
  <p:sldIdLst>
    <p:sldId id="291" r:id="rId2"/>
    <p:sldId id="292" r:id="rId3"/>
    <p:sldId id="329" r:id="rId4"/>
    <p:sldId id="260" r:id="rId5"/>
    <p:sldId id="271" r:id="rId6"/>
    <p:sldId id="300" r:id="rId7"/>
    <p:sldId id="302" r:id="rId8"/>
    <p:sldId id="301" r:id="rId9"/>
    <p:sldId id="334" r:id="rId10"/>
    <p:sldId id="330" r:id="rId11"/>
    <p:sldId id="314" r:id="rId12"/>
    <p:sldId id="316" r:id="rId13"/>
    <p:sldId id="317" r:id="rId14"/>
    <p:sldId id="322" r:id="rId15"/>
    <p:sldId id="331" r:id="rId16"/>
    <p:sldId id="304" r:id="rId17"/>
    <p:sldId id="323" r:id="rId18"/>
    <p:sldId id="305" r:id="rId19"/>
    <p:sldId id="325" r:id="rId20"/>
    <p:sldId id="306" r:id="rId21"/>
    <p:sldId id="307" r:id="rId22"/>
    <p:sldId id="324" r:id="rId23"/>
    <p:sldId id="308" r:id="rId24"/>
    <p:sldId id="309" r:id="rId25"/>
    <p:sldId id="310" r:id="rId26"/>
    <p:sldId id="311" r:id="rId27"/>
    <p:sldId id="312" r:id="rId28"/>
    <p:sldId id="313" r:id="rId29"/>
    <p:sldId id="332" r:id="rId30"/>
    <p:sldId id="318" r:id="rId31"/>
    <p:sldId id="319" r:id="rId32"/>
    <p:sldId id="333" r:id="rId33"/>
    <p:sldId id="320" r:id="rId34"/>
    <p:sldId id="326" r:id="rId35"/>
    <p:sldId id="321" r:id="rId36"/>
    <p:sldId id="328" r:id="rId37"/>
    <p:sldId id="293" r:id="rId38"/>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tasya Gecim" initials="NG" lastIdx="6" clrIdx="0">
    <p:extLst>
      <p:ext uri="{19B8F6BF-5375-455C-9EA6-DF929625EA0E}">
        <p15:presenceInfo xmlns:p15="http://schemas.microsoft.com/office/powerpoint/2012/main" userId="S::Nastasya@sddirect.org.uk::f7b4b2d2-46d4-4c03-b19f-d6d433bac3dd" providerId="AD"/>
      </p:ext>
    </p:extLst>
  </p:cmAuthor>
  <p:cmAuthor id="2" name="Clare Parker" initials="CP" lastIdx="4" clrIdx="1">
    <p:extLst>
      <p:ext uri="{19B8F6BF-5375-455C-9EA6-DF929625EA0E}">
        <p15:presenceInfo xmlns:p15="http://schemas.microsoft.com/office/powerpoint/2012/main" userId="107a9fd6bfac6768" providerId="Windows Live"/>
      </p:ext>
    </p:extLst>
  </p:cmAuthor>
  <p:cmAuthor id="3" name="Jessie Meaney-Davis" initials="JM" lastIdx="17" clrIdx="2">
    <p:extLst>
      <p:ext uri="{19B8F6BF-5375-455C-9EA6-DF929625EA0E}">
        <p15:presenceInfo xmlns:p15="http://schemas.microsoft.com/office/powerpoint/2012/main" userId="S::jessie.meaney.davis@sddirect.org.uk::bf2ac1b2-ccd2-4692-9e05-4a995812da5e" providerId="AD"/>
      </p:ext>
    </p:extLst>
  </p:cmAuthor>
  <p:cmAuthor id="4" name="Ann Kangas" initials="AK" lastIdx="20" clrIdx="3">
    <p:extLst>
      <p:ext uri="{19B8F6BF-5375-455C-9EA6-DF929625EA0E}">
        <p15:presenceInfo xmlns:p15="http://schemas.microsoft.com/office/powerpoint/2012/main" userId="Ann Kang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A51"/>
    <a:srgbClr val="F4F3F2"/>
    <a:srgbClr val="009AA6"/>
    <a:srgbClr val="ECCF3E"/>
    <a:srgbClr val="54BF9E"/>
    <a:srgbClr val="A2973F"/>
    <a:srgbClr val="009A40"/>
    <a:srgbClr val="00FE40"/>
    <a:srgbClr val="DDF0FF"/>
    <a:srgbClr val="E8E6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93792" autoAdjust="0"/>
  </p:normalViewPr>
  <p:slideViewPr>
    <p:cSldViewPr snapToGrid="0" snapToObjects="1">
      <p:cViewPr varScale="1">
        <p:scale>
          <a:sx n="114" d="100"/>
          <a:sy n="114" d="100"/>
        </p:scale>
        <p:origin x="2120" y="16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dirty="0">
              <a:latin typeface="Helvetica" pitchFamily="2" charset="0"/>
            </a:endParaRPr>
          </a:p>
        </p:txBody>
      </p:sp>
      <p:sp>
        <p:nvSpPr>
          <p:cNvPr id="3" name="Date Placeholder 2"/>
          <p:cNvSpPr>
            <a:spLocks noGrp="1"/>
          </p:cNvSpPr>
          <p:nvPr>
            <p:ph type="dt" sz="quarter" idx="1"/>
          </p:nvPr>
        </p:nvSpPr>
        <p:spPr>
          <a:xfrm>
            <a:off x="4021294" y="1"/>
            <a:ext cx="3076363" cy="511731"/>
          </a:xfrm>
          <a:prstGeom prst="rect">
            <a:avLst/>
          </a:prstGeom>
        </p:spPr>
        <p:txBody>
          <a:bodyPr vert="horz" lIns="99038" tIns="49520" rIns="99038" bIns="49520" rtlCol="0"/>
          <a:lstStyle>
            <a:lvl1pPr algn="r">
              <a:defRPr sz="1300"/>
            </a:lvl1pPr>
          </a:lstStyle>
          <a:p>
            <a:fld id="{9826C64F-84FD-9D42-A26E-FCAA94408A3A}" type="datetime1">
              <a:rPr lang="en-GB" smtClean="0">
                <a:latin typeface="Helvetica" pitchFamily="2" charset="0"/>
              </a:rPr>
              <a:t>14/12/2020</a:t>
            </a:fld>
            <a:endParaRPr lang="en-US" dirty="0">
              <a:latin typeface="Helvetica" pitchFamily="2"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dirty="0">
              <a:latin typeface="Helvetica" pitchFamily="2" charset="0"/>
            </a:endParaRPr>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9038" tIns="49520" rIns="99038" bIns="49520" rtlCol="0" anchor="b"/>
          <a:lstStyle>
            <a:lvl1pPr algn="r">
              <a:defRPr sz="1300"/>
            </a:lvl1pPr>
          </a:lstStyle>
          <a:p>
            <a:fld id="{AE9301C6-3DA6-5D4C-AFD8-5932A40E0E35}" type="slidenum">
              <a:rPr lang="en-US" smtClean="0">
                <a:latin typeface="Helvetica" pitchFamily="2" charset="0"/>
              </a:rPr>
              <a:t>‹#›</a:t>
            </a:fld>
            <a:endParaRPr lang="en-US" dirty="0">
              <a:latin typeface="Helvetica" pitchFamily="2" charset="0"/>
            </a:endParaRPr>
          </a:p>
        </p:txBody>
      </p:sp>
    </p:spTree>
    <p:extLst>
      <p:ext uri="{BB962C8B-B14F-4D97-AF65-F5344CB8AC3E}">
        <p14:creationId xmlns:p14="http://schemas.microsoft.com/office/powerpoint/2010/main" val="1671858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b="0" i="0">
                <a:latin typeface="Helvetica" pitchFamily="2" charset="0"/>
              </a:defRPr>
            </a:lvl1pPr>
          </a:lstStyle>
          <a:p>
            <a:endParaRPr lang="en-US" dirty="0"/>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b="0" i="0">
                <a:latin typeface="Helvetica" pitchFamily="2" charset="0"/>
              </a:defRPr>
            </a:lvl1pPr>
          </a:lstStyle>
          <a:p>
            <a:fld id="{1046E2B7-3FA7-3147-8D88-3668B3B663DE}" type="datetime1">
              <a:rPr lang="en-GB" smtClean="0"/>
              <a:pPr/>
              <a:t>14/12/2020</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b="0" i="0">
                <a:latin typeface="Helvetica" pitchFamily="2" charset="0"/>
              </a:defRPr>
            </a:lvl1pPr>
          </a:lstStyle>
          <a:p>
            <a:fld id="{724CA2DB-581E-4848-9114-B50C4CE20214}" type="slidenum">
              <a:rPr lang="en-US" smtClean="0"/>
              <a:pPr/>
              <a:t>‹#›</a:t>
            </a:fld>
            <a:endParaRPr lang="en-US" dirty="0"/>
          </a:p>
        </p:txBody>
      </p:sp>
    </p:spTree>
    <p:extLst>
      <p:ext uri="{BB962C8B-B14F-4D97-AF65-F5344CB8AC3E}">
        <p14:creationId xmlns:p14="http://schemas.microsoft.com/office/powerpoint/2010/main" val="28173269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Helvetica" pitchFamily="2" charset="0"/>
        <a:ea typeface="+mn-ea"/>
        <a:cs typeface="+mn-cs"/>
      </a:defRPr>
    </a:lvl1pPr>
    <a:lvl2pPr marL="457200" algn="l" defTabSz="457200" rtl="0" eaLnBrk="1" latinLnBrk="0" hangingPunct="1">
      <a:defRPr sz="1200" b="0" i="0" kern="1200">
        <a:solidFill>
          <a:schemeClr val="tx1"/>
        </a:solidFill>
        <a:latin typeface="Helvetica" pitchFamily="2" charset="0"/>
        <a:ea typeface="+mn-ea"/>
        <a:cs typeface="+mn-cs"/>
      </a:defRPr>
    </a:lvl2pPr>
    <a:lvl3pPr marL="914400" algn="l" defTabSz="457200" rtl="0" eaLnBrk="1" latinLnBrk="0" hangingPunct="1">
      <a:defRPr sz="1200" b="0" i="0" kern="1200">
        <a:solidFill>
          <a:schemeClr val="tx1"/>
        </a:solidFill>
        <a:latin typeface="Helvetica" pitchFamily="2" charset="0"/>
        <a:ea typeface="+mn-ea"/>
        <a:cs typeface="+mn-cs"/>
      </a:defRPr>
    </a:lvl3pPr>
    <a:lvl4pPr marL="1371600" algn="l" defTabSz="457200" rtl="0" eaLnBrk="1" latinLnBrk="0" hangingPunct="1">
      <a:defRPr sz="1200" b="0" i="0" kern="1200">
        <a:solidFill>
          <a:schemeClr val="tx1"/>
        </a:solidFill>
        <a:latin typeface="Helvetica" pitchFamily="2" charset="0"/>
        <a:ea typeface="+mn-ea"/>
        <a:cs typeface="+mn-cs"/>
      </a:defRPr>
    </a:lvl4pPr>
    <a:lvl5pPr marL="1828800" algn="l" defTabSz="457200" rtl="0" eaLnBrk="1" latinLnBrk="0" hangingPunct="1">
      <a:defRPr sz="1200" b="0" i="0" kern="1200">
        <a:solidFill>
          <a:schemeClr val="tx1"/>
        </a:solidFill>
        <a:latin typeface="Helvetica"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4BF9E">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201" y="549275"/>
            <a:ext cx="7921625" cy="741518"/>
          </a:xfrm>
        </p:spPr>
        <p:txBody>
          <a:bodyPr lIns="0" tIns="0" rIns="0" bIns="0" anchor="t">
            <a:normAutofit/>
          </a:bodyPr>
          <a:lstStyle>
            <a:lvl1pPr algn="l">
              <a:lnSpc>
                <a:spcPts val="4000"/>
              </a:lnSpc>
              <a:defRPr sz="4400" b="0" i="0" baseline="0">
                <a:solidFill>
                  <a:schemeClr val="accent3"/>
                </a:solidFill>
                <a:latin typeface="Helvetica Light" panose="020B0403020202020204" pitchFamily="34" charset="0"/>
              </a:defRPr>
            </a:lvl1pPr>
          </a:lstStyle>
          <a:p>
            <a:r>
              <a:rPr lang="en-US" dirty="0"/>
              <a:t>Click to edit Master title style</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619201" y="2403105"/>
            <a:ext cx="7921625" cy="1645350"/>
          </a:xfrm>
          <a:prstGeom prst="rect">
            <a:avLst/>
          </a:prstGeom>
        </p:spPr>
        <p:txBody>
          <a:bodyPr lIns="0" rIns="0" bIns="0">
            <a:normAutofit/>
          </a:bodyPr>
          <a:lstStyle>
            <a:lvl1pPr marL="0" indent="0" algn="l">
              <a:buNone/>
              <a:defRPr sz="1800" b="0" i="0">
                <a:solidFill>
                  <a:schemeClr val="accent5"/>
                </a:solidFill>
                <a:latin typeface="Helvetica Light" panose="020B04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6" name="Picture 5">
            <a:extLst>
              <a:ext uri="{FF2B5EF4-FFF2-40B4-BE49-F238E27FC236}">
                <a16:creationId xmlns:a16="http://schemas.microsoft.com/office/drawing/2014/main" id="{8D7A6287-21AD-6444-9305-3B418E3E0329}"/>
              </a:ext>
              <a:ext uri="{C183D7F6-B498-43B3-948B-1728B52AA6E4}">
                <adec:decorative xmlns:adec="http://schemas.microsoft.com/office/drawing/2017/decorative" val="1"/>
              </a:ext>
            </a:extLst>
          </p:cNvPr>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22046179"/>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9C71884-C4AB-764C-83CF-1D1B6E1D11E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Slide Number Placeholder 5">
            <a:extLst>
              <a:ext uri="{FF2B5EF4-FFF2-40B4-BE49-F238E27FC236}">
                <a16:creationId xmlns:a16="http://schemas.microsoft.com/office/drawing/2014/main" id="{AA7FBBC5-52F3-5C41-B0BE-AF3A8929D7EB}"/>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63621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57AA1B4-1BF7-AF46-BE76-4DE22C659314}"/>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6" name="Text Placeholder 6">
            <a:extLst>
              <a:ext uri="{FF2B5EF4-FFF2-40B4-BE49-F238E27FC236}">
                <a16:creationId xmlns:a16="http://schemas.microsoft.com/office/drawing/2014/main" id="{7C4970A3-8CF5-F549-AA41-D23EE58C1E7B}"/>
              </a:ext>
            </a:extLst>
          </p:cNvPr>
          <p:cNvSpPr>
            <a:spLocks noGrp="1"/>
          </p:cNvSpPr>
          <p:nvPr>
            <p:ph idx="1"/>
          </p:nvPr>
        </p:nvSpPr>
        <p:spPr>
          <a:xfrm>
            <a:off x="619200" y="1440000"/>
            <a:ext cx="7920000" cy="4419599"/>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4AA488CD-9863-0F4D-A158-FE68483A1CD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388878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83A51">
            <a:alpha val="9000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7" name="Picture 6">
            <a:extLst>
              <a:ext uri="{FF2B5EF4-FFF2-40B4-BE49-F238E27FC236}">
                <a16:creationId xmlns:a16="http://schemas.microsoft.com/office/drawing/2014/main" id="{D23043F9-2557-B24A-90BD-DDB798F30168}"/>
              </a:ext>
              <a:ext uri="{C183D7F6-B498-43B3-948B-1728B52AA6E4}">
                <adec:decorative xmlns:adec="http://schemas.microsoft.com/office/drawing/2017/decorative" val="1"/>
              </a:ext>
            </a:extLst>
          </p:cNvPr>
          <p:cNvPicPr>
            <a:picLocks noChangeAspect="1"/>
          </p:cNvPicPr>
          <p:nvPr userDrawn="1"/>
        </p:nvPicPr>
        <p:blipFill>
          <a:blip r:embed="rId3"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90089552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83A51">
            <a:alpha val="9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189" y="549275"/>
            <a:ext cx="7921625" cy="741518"/>
          </a:xfrm>
        </p:spPr>
        <p:txBody>
          <a:bodyPr lIns="0" tIns="0" rIns="0" bIns="0" anchor="t" anchorCtr="0">
            <a:normAutofit/>
          </a:bodyPr>
          <a:lstStyle>
            <a:lvl1pPr algn="l">
              <a:lnSpc>
                <a:spcPts val="4000"/>
              </a:lnSpc>
              <a:defRPr sz="3600" b="0" i="0" baseline="0">
                <a:solidFill>
                  <a:srgbClr val="ECCF3E"/>
                </a:solidFill>
                <a:latin typeface="Helvetica Light" panose="020B0403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1AD3025B-DBCF-5142-9F12-1F97E6F90403}"/>
              </a:ext>
              <a:ext uri="{C183D7F6-B498-43B3-948B-1728B52AA6E4}">
                <adec:decorative xmlns:adec="http://schemas.microsoft.com/office/drawing/2017/decorative" val="1"/>
              </a:ext>
            </a:extLst>
          </p:cNvPr>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pic>
        <p:nvPicPr>
          <p:cNvPr id="7" name="Picture 6">
            <a:extLst>
              <a:ext uri="{FF2B5EF4-FFF2-40B4-BE49-F238E27FC236}">
                <a16:creationId xmlns:a16="http://schemas.microsoft.com/office/drawing/2014/main" id="{05D404AD-FAA5-D24F-BFBF-6A7E9B68190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75277" y="5748926"/>
            <a:ext cx="2520660" cy="897626"/>
          </a:xfrm>
          <a:prstGeom prst="rect">
            <a:avLst/>
          </a:prstGeom>
        </p:spPr>
      </p:pic>
    </p:spTree>
    <p:extLst>
      <p:ext uri="{BB962C8B-B14F-4D97-AF65-F5344CB8AC3E}">
        <p14:creationId xmlns:p14="http://schemas.microsoft.com/office/powerpoint/2010/main" val="3657609615"/>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375" userDrawn="1">
          <p15:clr>
            <a:srgbClr val="FBAE40"/>
          </p15:clr>
        </p15:guide>
        <p15:guide id="3" pos="385" userDrawn="1">
          <p15:clr>
            <a:srgbClr val="FBAE40"/>
          </p15:clr>
        </p15:guide>
        <p15:guide id="4" orient="horz" pos="3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DDD0ED-05C1-6845-B0C6-3C1DA1EC0DF3}"/>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3C2F03C4-3595-DE4B-8123-B9DEBDA601D7}"/>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
        <p:nvSpPr>
          <p:cNvPr id="2" name="Title 1">
            <a:extLst>
              <a:ext uri="{FF2B5EF4-FFF2-40B4-BE49-F238E27FC236}">
                <a16:creationId xmlns:a16="http://schemas.microsoft.com/office/drawing/2014/main" id="{4043985C-448F-A947-93C9-714CE2EA4675}"/>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91687242"/>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2880" userDrawn="1">
          <p15:clr>
            <a:srgbClr val="FBAE40"/>
          </p15:clr>
        </p15:guide>
        <p15:guide id="3" pos="385" userDrawn="1">
          <p15:clr>
            <a:srgbClr val="FBAE40"/>
          </p15:clr>
        </p15:guide>
        <p15:guide id="4" pos="5375" userDrawn="1">
          <p15:clr>
            <a:srgbClr val="FBAE40"/>
          </p15:clr>
        </p15:guide>
        <p15:guide id="5" orient="horz" pos="39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619200" y="1440000"/>
            <a:ext cx="3780000" cy="4140000"/>
          </a:xfrm>
        </p:spPr>
        <p:txBody>
          <a:bodyPr/>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6"/>
          <p:cNvSpPr>
            <a:spLocks noGrp="1"/>
          </p:cNvSpPr>
          <p:nvPr>
            <p:ph type="body" sz="quarter" idx="14"/>
          </p:nvPr>
        </p:nvSpPr>
        <p:spPr>
          <a:xfrm>
            <a:off x="4752813" y="1440000"/>
            <a:ext cx="3780000" cy="4140000"/>
          </a:xfrm>
        </p:spPr>
        <p:txBody>
          <a:bodyPr/>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1">
            <a:extLst>
              <a:ext uri="{FF2B5EF4-FFF2-40B4-BE49-F238E27FC236}">
                <a16:creationId xmlns:a16="http://schemas.microsoft.com/office/drawing/2014/main" id="{069BD256-F9B7-6443-9ABA-EA0191CEDE25}"/>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8" name="Slide Number Placeholder 5">
            <a:extLst>
              <a:ext uri="{FF2B5EF4-FFF2-40B4-BE49-F238E27FC236}">
                <a16:creationId xmlns:a16="http://schemas.microsoft.com/office/drawing/2014/main" id="{AB89D30A-05FD-1046-BE43-C01183948E84}"/>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388913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5" userDrawn="1">
          <p15:clr>
            <a:srgbClr val="FBAE40"/>
          </p15:clr>
        </p15:guide>
        <p15:guide id="3" pos="5375" userDrawn="1">
          <p15:clr>
            <a:srgbClr val="FBAE40"/>
          </p15:clr>
        </p15:guide>
        <p15:guide id="4" orient="horz" pos="346" userDrawn="1">
          <p15:clr>
            <a:srgbClr val="FBAE40"/>
          </p15:clr>
        </p15:guide>
        <p15:guide id="5" orient="horz" pos="39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7C35DA-279F-004C-A304-13DB7ED03F2B}"/>
              </a:ext>
              <a:ext uri="{C183D7F6-B498-43B3-948B-1728B52AA6E4}">
                <adec:decorative xmlns:adec="http://schemas.microsoft.com/office/drawing/2017/decorative" val="1"/>
              </a:ext>
            </a:extLst>
          </p:cNvPr>
          <p:cNvGrpSpPr/>
          <p:nvPr userDrawn="1"/>
        </p:nvGrpSpPr>
        <p:grpSpPr>
          <a:xfrm>
            <a:off x="602430" y="1369137"/>
            <a:ext cx="3979138" cy="4653852"/>
            <a:chOff x="602430" y="1369137"/>
            <a:chExt cx="3979138" cy="4653852"/>
          </a:xfrm>
        </p:grpSpPr>
        <p:sp>
          <p:nvSpPr>
            <p:cNvPr id="12" name="Hexagon 10">
              <a:extLst>
                <a:ext uri="{FF2B5EF4-FFF2-40B4-BE49-F238E27FC236}">
                  <a16:creationId xmlns:a16="http://schemas.microsoft.com/office/drawing/2014/main" id="{6872E7DA-F12E-F54A-8FC7-3F277F1CA664}"/>
                </a:ext>
              </a:extLst>
            </p:cNvPr>
            <p:cNvSpPr>
              <a:spLocks/>
            </p:cNvSpPr>
            <p:nvPr/>
          </p:nvSpPr>
          <p:spPr>
            <a:xfrm rot="5400000">
              <a:off x="267473" y="1821919"/>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ECCF3E">
                <a:alpha val="73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sp>
          <p:nvSpPr>
            <p:cNvPr id="21" name="Hexagon 10">
              <a:extLst>
                <a:ext uri="{FF2B5EF4-FFF2-40B4-BE49-F238E27FC236}">
                  <a16:creationId xmlns:a16="http://schemas.microsoft.com/office/drawing/2014/main" id="{CDF98DAE-E641-4D46-BC56-806AD2605446}"/>
                </a:ext>
                <a:ext uri="{C183D7F6-B498-43B3-948B-1728B52AA6E4}">
                  <adec:decorative xmlns:adec="http://schemas.microsoft.com/office/drawing/2017/decorative" val="1"/>
                </a:ext>
              </a:extLst>
            </p:cNvPr>
            <p:cNvSpPr>
              <a:spLocks/>
            </p:cNvSpPr>
            <p:nvPr userDrawn="1"/>
          </p:nvSpPr>
          <p:spPr>
            <a:xfrm rot="5400000">
              <a:off x="493042" y="1704094"/>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A2973F">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sp>
          <p:nvSpPr>
            <p:cNvPr id="20" name="Hexagon 10">
              <a:extLst>
                <a:ext uri="{FF2B5EF4-FFF2-40B4-BE49-F238E27FC236}">
                  <a16:creationId xmlns:a16="http://schemas.microsoft.com/office/drawing/2014/main" id="{C3A1C9E8-FDF8-1B47-B4A0-EC17C69C7649}"/>
                </a:ext>
              </a:extLst>
            </p:cNvPr>
            <p:cNvSpPr>
              <a:spLocks/>
            </p:cNvSpPr>
            <p:nvPr userDrawn="1"/>
          </p:nvSpPr>
          <p:spPr>
            <a:xfrm rot="5400000">
              <a:off x="493042" y="1934462"/>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54BF9E">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grpSp>
      <p:sp>
        <p:nvSpPr>
          <p:cNvPr id="5" name="Content Placeholder 4"/>
          <p:cNvSpPr>
            <a:spLocks noGrp="1"/>
          </p:cNvSpPr>
          <p:nvPr>
            <p:ph sz="quarter" idx="13"/>
          </p:nvPr>
        </p:nvSpPr>
        <p:spPr>
          <a:xfrm>
            <a:off x="690321" y="2186086"/>
            <a:ext cx="3810386" cy="1180800"/>
          </a:xfrm>
          <a:prstGeom prst="rect">
            <a:avLst/>
          </a:prstGeom>
        </p:spPr>
        <p:txBody>
          <a:bodyPr lIns="180000" rIns="180000" anchor="ctr">
            <a:noAutofit/>
          </a:bodyPr>
          <a:lstStyle>
            <a:lvl1pPr marL="0" indent="0" algn="ctr">
              <a:lnSpc>
                <a:spcPct val="100000"/>
              </a:lnSpc>
              <a:buFontTx/>
              <a:buNone/>
              <a:defRPr lang="en-GB" sz="2400" b="1" i="0" kern="1200" dirty="0">
                <a:solidFill>
                  <a:srgbClr val="283A51"/>
                </a:solidFill>
                <a:latin typeface="Helvetica Light" panose="020B0403020202020204" pitchFamily="34" charset="0"/>
                <a:ea typeface="ＭＳ Ｐゴシック" charset="0"/>
                <a:cs typeface="Arial" charset="0"/>
              </a:defRPr>
            </a:lvl1pPr>
          </a:lstStyle>
          <a:p>
            <a:pPr lvl="0"/>
            <a:r>
              <a:rPr lang="en-US" dirty="0"/>
              <a:t>Edit Master text styles</a:t>
            </a:r>
          </a:p>
        </p:txBody>
      </p:sp>
      <p:sp>
        <p:nvSpPr>
          <p:cNvPr id="13" name="Content Placeholder 4"/>
          <p:cNvSpPr>
            <a:spLocks noGrp="1"/>
          </p:cNvSpPr>
          <p:nvPr>
            <p:ph sz="quarter" idx="14" hasCustomPrompt="1"/>
          </p:nvPr>
        </p:nvSpPr>
        <p:spPr>
          <a:xfrm>
            <a:off x="1114402" y="3323854"/>
            <a:ext cx="2960486" cy="1803600"/>
          </a:xfrm>
          <a:prstGeom prst="rect">
            <a:avLst/>
          </a:prstGeom>
        </p:spPr>
        <p:txBody>
          <a:bodyPr anchor="ctr">
            <a:noAutofit/>
          </a:bodyPr>
          <a:lstStyle>
            <a:lvl1pPr marL="0" indent="0" algn="r">
              <a:lnSpc>
                <a:spcPct val="100000"/>
              </a:lnSpc>
              <a:buFontTx/>
              <a:buNone/>
              <a:defRPr sz="12400" b="1" i="0">
                <a:solidFill>
                  <a:schemeClr val="bg1"/>
                </a:solidFill>
                <a:latin typeface="Helvetica Light" panose="020B0403020202020204" pitchFamily="34" charset="0"/>
              </a:defRPr>
            </a:lvl1pPr>
          </a:lstStyle>
          <a:p>
            <a:pPr lvl="0"/>
            <a:r>
              <a:rPr lang="en-US" dirty="0"/>
              <a:t>%</a:t>
            </a:r>
            <a:endParaRPr lang="en-GB" dirty="0"/>
          </a:p>
        </p:txBody>
      </p:sp>
      <p:sp>
        <p:nvSpPr>
          <p:cNvPr id="8" name="Text Placeholder 7"/>
          <p:cNvSpPr>
            <a:spLocks noGrp="1"/>
          </p:cNvSpPr>
          <p:nvPr>
            <p:ph type="body" sz="quarter" idx="15"/>
          </p:nvPr>
        </p:nvSpPr>
        <p:spPr>
          <a:xfrm>
            <a:off x="5116098" y="2326263"/>
            <a:ext cx="3634006" cy="2653700"/>
          </a:xfrm>
        </p:spPr>
        <p:txBody>
          <a:bodyPr/>
          <a:lstStyle>
            <a:lvl1pPr>
              <a:defRPr sz="2000" b="0" i="0">
                <a:solidFill>
                  <a:schemeClr val="accent5"/>
                </a:solidFill>
                <a:latin typeface="Helvetica Light" panose="020B0403020202020204" pitchFamily="34" charset="0"/>
              </a:defRPr>
            </a:lvl1pPr>
            <a:lvl2pPr marL="0" indent="0">
              <a:buFontTx/>
              <a:buNone/>
              <a:defRPr b="0" i="0">
                <a:latin typeface="Helvetica Light" panose="020B0403020202020204" pitchFamily="34" charset="0"/>
              </a:defRPr>
            </a:lvl2pPr>
            <a:lvl3pPr marL="180975" indent="-180975">
              <a:buClr>
                <a:schemeClr val="bg2"/>
              </a:buClr>
              <a:buFont typeface="Arial" panose="020B0604020202020204" pitchFamily="34" charset="0"/>
              <a:buChar char="•"/>
              <a:defRPr b="0" i="0">
                <a:latin typeface="Helvetica Light" panose="020B0403020202020204" pitchFamily="34" charset="0"/>
              </a:defRPr>
            </a:lvl3pPr>
            <a:lvl4pPr marL="357188" indent="-176213">
              <a:buFont typeface="Calibri" panose="020F0502020204030204" pitchFamily="34" charset="0"/>
              <a:buChar char="−"/>
              <a:defRPr b="0" i="0">
                <a:latin typeface="Helvetica Light" panose="020B0403020202020204" pitchFamily="34" charset="0"/>
              </a:defRPr>
            </a:lvl4pPr>
            <a:lvl5pPr marL="539750" indent="-182563">
              <a:buClr>
                <a:schemeClr val="tx2"/>
              </a:buClr>
              <a:buFont typeface="Arial" panose="020B0604020202020204" pitchFamily="34" charset="0"/>
              <a:buChar char="»"/>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ADB4C4A2-989F-2848-88DD-A97D6A9E601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10" name="Slide Number Placeholder 5">
            <a:extLst>
              <a:ext uri="{FF2B5EF4-FFF2-40B4-BE49-F238E27FC236}">
                <a16:creationId xmlns:a16="http://schemas.microsoft.com/office/drawing/2014/main" id="{70024E42-51EB-1249-9917-152C198816A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8402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4B6582-08C9-2746-B18E-D80F6B0A0EC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a:extLst>
              <a:ext uri="{FF2B5EF4-FFF2-40B4-BE49-F238E27FC236}">
                <a16:creationId xmlns:a16="http://schemas.microsoft.com/office/drawing/2014/main" id="{57F75BD6-6233-154E-AC02-B9D839E7D3BC}"/>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4DBD0AFC-E58C-E748-B108-08A2B41ADD08}"/>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99162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52377"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062353"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3B2BED3-BDA0-0C43-9511-6D28DD9939F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9" name="Slide Number Placeholder 5">
            <a:extLst>
              <a:ext uri="{FF2B5EF4-FFF2-40B4-BE49-F238E27FC236}">
                <a16:creationId xmlns:a16="http://schemas.microsoft.com/office/drawing/2014/main" id="{4E4F48FE-C426-8E40-94D5-98C2821033AF}"/>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3499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2"/>
            <a:ext cx="2462400" cy="180975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40800" y="1440000"/>
            <a:ext cx="2462400" cy="4140000"/>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073929" y="1440002"/>
            <a:ext cx="2462400" cy="180975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2"/>
          <p:cNvSpPr>
            <a:spLocks noGrp="1"/>
          </p:cNvSpPr>
          <p:nvPr>
            <p:ph type="body" sz="quarter" idx="27"/>
          </p:nvPr>
        </p:nvSpPr>
        <p:spPr>
          <a:xfrm>
            <a:off x="619200" y="3679749"/>
            <a:ext cx="2462400" cy="191063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28"/>
          </p:nvPr>
        </p:nvSpPr>
        <p:spPr>
          <a:xfrm>
            <a:off x="6073929" y="3679202"/>
            <a:ext cx="2462400" cy="191063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859ED911-FEF8-A741-9E92-77A32F50A3F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10" name="Slide Number Placeholder 5">
            <a:extLst>
              <a:ext uri="{FF2B5EF4-FFF2-40B4-BE49-F238E27FC236}">
                <a16:creationId xmlns:a16="http://schemas.microsoft.com/office/drawing/2014/main" id="{9F5089D9-EF9D-3542-B696-D4941BB24290}"/>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Helvetica" pitchFamily="2" charset="0"/>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65830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200" y="255600"/>
            <a:ext cx="8218488"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p:cNvSpPr>
            <a:spLocks noGrp="1"/>
          </p:cNvSpPr>
          <p:nvPr>
            <p:ph type="body" idx="1"/>
          </p:nvPr>
        </p:nvSpPr>
        <p:spPr>
          <a:xfrm>
            <a:off x="619200" y="1440000"/>
            <a:ext cx="8229600" cy="441959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1">
            <a:extLst>
              <a:ext uri="{FF2B5EF4-FFF2-40B4-BE49-F238E27FC236}">
                <a16:creationId xmlns:a16="http://schemas.microsoft.com/office/drawing/2014/main" id="{D0490640-3455-4F01-B2B8-D34019E815E9}"/>
              </a:ext>
            </a:extLst>
          </p:cNvPr>
          <p:cNvSpPr>
            <a:spLocks noChangeShapeType="1"/>
          </p:cNvSpPr>
          <p:nvPr userDrawn="1"/>
        </p:nvSpPr>
        <p:spPr bwMode="auto">
          <a:xfrm rot="10800000" flipH="1">
            <a:off x="612000" y="1116000"/>
            <a:ext cx="7920000" cy="0"/>
          </a:xfrm>
          <a:prstGeom prst="line">
            <a:avLst/>
          </a:pr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b="0" i="0" dirty="0">
              <a:latin typeface="Helvetica" pitchFamily="2" charset="0"/>
            </a:endParaRPr>
          </a:p>
        </p:txBody>
      </p:sp>
      <p:pic>
        <p:nvPicPr>
          <p:cNvPr id="11" name="Picture 10">
            <a:extLst>
              <a:ext uri="{FF2B5EF4-FFF2-40B4-BE49-F238E27FC236}">
                <a16:creationId xmlns:a16="http://schemas.microsoft.com/office/drawing/2014/main" id="{66092144-0368-A44D-977D-DC31F6731B54}"/>
              </a:ext>
              <a:ext uri="{C183D7F6-B498-43B3-948B-1728B52AA6E4}">
                <adec:decorative xmlns:adec="http://schemas.microsoft.com/office/drawing/2017/decorative" val="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195000" y="5760454"/>
            <a:ext cx="2489348" cy="892408"/>
          </a:xfrm>
          <a:prstGeom prst="rect">
            <a:avLst/>
          </a:prstGeom>
        </p:spPr>
      </p:pic>
    </p:spTree>
    <p:extLst>
      <p:ext uri="{BB962C8B-B14F-4D97-AF65-F5344CB8AC3E}">
        <p14:creationId xmlns:p14="http://schemas.microsoft.com/office/powerpoint/2010/main" val="3691116929"/>
      </p:ext>
    </p:extLst>
  </p:cSld>
  <p:clrMap bg1="lt1" tx1="dk1" bg2="lt2" tx2="dk2" accent1="accent1" accent2="accent2" accent3="accent3" accent4="accent4" accent5="accent5" accent6="accent6" hlink="hlink" folHlink="folHlink"/>
  <p:sldLayoutIdLst>
    <p:sldLayoutId id="2147483689" r:id="rId1"/>
    <p:sldLayoutId id="2147483710" r:id="rId2"/>
    <p:sldLayoutId id="2147483709" r:id="rId3"/>
    <p:sldLayoutId id="2147483690" r:id="rId4"/>
    <p:sldLayoutId id="2147483705" r:id="rId5"/>
    <p:sldLayoutId id="2147483702" r:id="rId6"/>
    <p:sldLayoutId id="2147483703" r:id="rId7"/>
    <p:sldLayoutId id="2147483707" r:id="rId8"/>
    <p:sldLayoutId id="2147483706" r:id="rId9"/>
    <p:sldLayoutId id="2147483695" r:id="rId10"/>
    <p:sldLayoutId id="2147483701" r:id="rId11"/>
  </p:sldLayoutIdLst>
  <p:hf hdr="0" dt="0"/>
  <p:txStyles>
    <p:titleStyle>
      <a:lvl1pPr algn="l" defTabSz="457200" rtl="0" eaLnBrk="1" latinLnBrk="0" hangingPunct="1">
        <a:lnSpc>
          <a:spcPts val="3400"/>
        </a:lnSpc>
        <a:spcBef>
          <a:spcPct val="0"/>
        </a:spcBef>
        <a:buNone/>
        <a:defRPr lang="en-US" sz="2800" b="0" i="0" kern="1200" dirty="0">
          <a:solidFill>
            <a:srgbClr val="283A51"/>
          </a:solidFill>
          <a:latin typeface="Helvetica Light" panose="020B0403020202020204" pitchFamily="34" charset="0"/>
          <a:ea typeface="+mj-ea"/>
          <a:cs typeface="+mj-cs"/>
        </a:defRPr>
      </a:lvl1pPr>
    </p:titleStyle>
    <p:body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hyperlink" Target="https://www.keepingchildrensafe.global/child-safeguarding-audit/"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s://www.chsalliance.org/verify/self-assessment/"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hyperlink" Target="https://safeguardingsupporthub.org/documents?f%5b0%5d=filter_by_stages_of_the_safeguarding_journey_this_:76&amp;f%5b1%5d=type_of_document_document_library:46" TargetMode="Externa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hyperlink" Target="https://safeguardingsupporthub.org/journey/culture-and-leadership"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33.png"/><Relationship Id="rId7" Type="http://schemas.openxmlformats.org/officeDocument/2006/relationships/image" Target="../media/image47.png"/><Relationship Id="rId2" Type="http://schemas.openxmlformats.org/officeDocument/2006/relationships/hyperlink" Target="https://static1.squarespace.com/static/57ffc65ed482e9b6838607bc/t/5c1a6df3cd836607357e9ebb/1545235956565/Inter-agency+Misconduct+Disclosure+Scheme+FINAL.+Dec+2018.pdf" TargetMode="Externa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50.svg"/><Relationship Id="rId4" Type="http://schemas.openxmlformats.org/officeDocument/2006/relationships/image" Target="../media/image34.svg"/><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37.png"/><Relationship Id="rId7" Type="http://schemas.openxmlformats.org/officeDocument/2006/relationships/image" Target="../media/image78.png"/><Relationship Id="rId2" Type="http://schemas.openxmlformats.org/officeDocument/2006/relationships/hyperlink" Target="https://safeguardingsupporthub.org/journey/investigations" TargetMode="Externa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81.svg"/><Relationship Id="rId4" Type="http://schemas.openxmlformats.org/officeDocument/2006/relationships/image" Target="../media/image38.svg"/><Relationship Id="rId9" Type="http://schemas.openxmlformats.org/officeDocument/2006/relationships/image" Target="../media/image8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veronica@rshub.org.uk" TargetMode="External"/><Relationship Id="rId2" Type="http://schemas.openxmlformats.org/officeDocument/2006/relationships/hyperlink" Target="https://safeguardingsupporthub.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interagencystandingcommittee.org/system/files/3_minimum_operating_standards_mos-psea.pdf" TargetMode="External"/><Relationship Id="rId2" Type="http://schemas.openxmlformats.org/officeDocument/2006/relationships/hyperlink" Target="http://www.oecd.org/dac/gender-development/dac-recommendation-on-ending-sexual-exploitation-abuse-and-harassment.htm" TargetMode="External"/><Relationship Id="rId1" Type="http://schemas.openxmlformats.org/officeDocument/2006/relationships/slideLayout" Target="../slideLayouts/slideLayout4.xml"/><Relationship Id="rId6" Type="http://schemas.openxmlformats.org/officeDocument/2006/relationships/hyperlink" Target="https://www.ilo.org/dyn/normlex/en/f?p=NORMLEXPUB:12100:0::NO::P12100_ILO_CODE:C190" TargetMode="External"/><Relationship Id="rId5" Type="http://schemas.openxmlformats.org/officeDocument/2006/relationships/hyperlink" Target="https://www.keepingchildrensafe.global/" TargetMode="External"/><Relationship Id="rId4" Type="http://schemas.openxmlformats.org/officeDocument/2006/relationships/hyperlink" Target="https://corehumanitarianstandard.org/files/files/CHS_Plain_Language_Englis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13EEA92-6B68-482C-9AD1-9CB13CFC8CAA}"/>
              </a:ext>
            </a:extLst>
          </p:cNvPr>
          <p:cNvSpPr txBox="1">
            <a:spLocks/>
          </p:cNvSpPr>
          <p:nvPr/>
        </p:nvSpPr>
        <p:spPr>
          <a:xfrm>
            <a:off x="995502" y="920765"/>
            <a:ext cx="8148498" cy="2047621"/>
          </a:xfrm>
          <a:prstGeom prst="rect">
            <a:avLst/>
          </a:prstGeom>
        </p:spPr>
        <p:txBody>
          <a:bodyPr vert="horz" lIns="0" tIns="0" rIns="0" bIns="0" rtlCol="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r>
              <a:rPr lang="en-GB" dirty="0"/>
              <a:t>The Safeguarding Journey:</a:t>
            </a:r>
          </a:p>
          <a:p>
            <a:endParaRPr lang="en-GB" dirty="0"/>
          </a:p>
        </p:txBody>
      </p:sp>
      <p:sp>
        <p:nvSpPr>
          <p:cNvPr id="14" name="Title 1">
            <a:extLst>
              <a:ext uri="{FF2B5EF4-FFF2-40B4-BE49-F238E27FC236}">
                <a16:creationId xmlns:a16="http://schemas.microsoft.com/office/drawing/2014/main" id="{029A9490-10E6-4862-9E41-FFE642C334D8}"/>
              </a:ext>
            </a:extLst>
          </p:cNvPr>
          <p:cNvSpPr txBox="1">
            <a:spLocks/>
          </p:cNvSpPr>
          <p:nvPr/>
        </p:nvSpPr>
        <p:spPr>
          <a:xfrm>
            <a:off x="373843" y="5055368"/>
            <a:ext cx="7664794" cy="857531"/>
          </a:xfrm>
          <a:prstGeom prst="rect">
            <a:avLst/>
          </a:prstGeom>
        </p:spPr>
        <p:txBody>
          <a:bodyPr vert="horz" lIns="0" tIns="0" rIns="0" bIns="0" rtlCol="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pPr algn="ctr"/>
            <a:r>
              <a:rPr lang="en-GB" sz="4000" dirty="0"/>
              <a:t>An Introduction to Safeguarding</a:t>
            </a:r>
          </a:p>
          <a:p>
            <a:endParaRPr lang="en-GB" dirty="0"/>
          </a:p>
        </p:txBody>
      </p:sp>
      <p:pic>
        <p:nvPicPr>
          <p:cNvPr id="3" name="Picture 2" descr="A person standing in front of a crowd&#10;&#10;Description automatically generated">
            <a:extLst>
              <a:ext uri="{FF2B5EF4-FFF2-40B4-BE49-F238E27FC236}">
                <a16:creationId xmlns:a16="http://schemas.microsoft.com/office/drawing/2014/main" id="{E10552AA-8B9D-45F1-811E-BEDDCF50DB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240" y="1610666"/>
            <a:ext cx="4572000" cy="3048000"/>
          </a:xfrm>
          <a:prstGeom prst="rect">
            <a:avLst/>
          </a:prstGeom>
        </p:spPr>
      </p:pic>
      <p:sp>
        <p:nvSpPr>
          <p:cNvPr id="4" name="TextBox 3">
            <a:extLst>
              <a:ext uri="{FF2B5EF4-FFF2-40B4-BE49-F238E27FC236}">
                <a16:creationId xmlns:a16="http://schemas.microsoft.com/office/drawing/2014/main" id="{E63FD40A-4F75-44DE-AF87-C5E322955BBC}"/>
              </a:ext>
            </a:extLst>
          </p:cNvPr>
          <p:cNvSpPr txBox="1"/>
          <p:nvPr/>
        </p:nvSpPr>
        <p:spPr>
          <a:xfrm>
            <a:off x="1920240" y="4658666"/>
            <a:ext cx="4572000" cy="276999"/>
          </a:xfrm>
          <a:prstGeom prst="rect">
            <a:avLst/>
          </a:prstGeom>
          <a:noFill/>
        </p:spPr>
        <p:txBody>
          <a:bodyPr wrap="square" rtlCol="0">
            <a:spAutoFit/>
          </a:bodyPr>
          <a:lstStyle/>
          <a:p>
            <a:r>
              <a:rPr lang="en-GB" sz="1200" dirty="0"/>
              <a:t>Photo by Grace Medina</a:t>
            </a:r>
          </a:p>
        </p:txBody>
      </p:sp>
    </p:spTree>
    <p:extLst>
      <p:ext uri="{BB962C8B-B14F-4D97-AF65-F5344CB8AC3E}">
        <p14:creationId xmlns:p14="http://schemas.microsoft.com/office/powerpoint/2010/main" val="303458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a:xfrm>
            <a:off x="901148" y="549275"/>
            <a:ext cx="7341704" cy="741518"/>
          </a:xfrm>
        </p:spPr>
        <p:txBody>
          <a:bodyPr>
            <a:normAutofit/>
          </a:bodyPr>
          <a:lstStyle/>
          <a:p>
            <a:pPr algn="ctr"/>
            <a:r>
              <a:rPr lang="en-GB" dirty="0"/>
              <a:t>Part two of the journey…</a:t>
            </a:r>
          </a:p>
        </p:txBody>
      </p:sp>
      <p:pic>
        <p:nvPicPr>
          <p:cNvPr id="5" name="Picture 4" descr="Diagram&#10;&#10;Description automatically generated">
            <a:extLst>
              <a:ext uri="{FF2B5EF4-FFF2-40B4-BE49-F238E27FC236}">
                <a16:creationId xmlns:a16="http://schemas.microsoft.com/office/drawing/2014/main" id="{7F5058EF-0918-4864-A603-190F652158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522"/>
            <a:ext cx="9144000" cy="3753678"/>
          </a:xfrm>
          <a:prstGeom prst="rect">
            <a:avLst/>
          </a:prstGeom>
        </p:spPr>
      </p:pic>
    </p:spTree>
    <p:extLst>
      <p:ext uri="{BB962C8B-B14F-4D97-AF65-F5344CB8AC3E}">
        <p14:creationId xmlns:p14="http://schemas.microsoft.com/office/powerpoint/2010/main" val="39237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2. How to assess safeguarding</a:t>
            </a:r>
          </a:p>
        </p:txBody>
      </p:sp>
      <p:sp>
        <p:nvSpPr>
          <p:cNvPr id="5" name="Text Placeholder 4"/>
          <p:cNvSpPr>
            <a:spLocks noGrp="1"/>
          </p:cNvSpPr>
          <p:nvPr>
            <p:ph idx="1"/>
          </p:nvPr>
        </p:nvSpPr>
        <p:spPr>
          <a:xfrm>
            <a:off x="1815548" y="1592126"/>
            <a:ext cx="6717267" cy="2182161"/>
          </a:xfrm>
        </p:spPr>
        <p:txBody>
          <a:bodyPr>
            <a:normAutofit lnSpcReduction="10000"/>
          </a:bodyPr>
          <a:lstStyle/>
          <a:p>
            <a:r>
              <a:rPr lang="en-GB" sz="2000" dirty="0">
                <a:solidFill>
                  <a:srgbClr val="283A51"/>
                </a:solidFill>
              </a:rPr>
              <a:t>Self assessment tools help organisations identify which international safeguarding standards they currently meet and which ones they do not meet.</a:t>
            </a:r>
          </a:p>
          <a:p>
            <a:endParaRPr lang="en-GB" sz="2000" dirty="0">
              <a:solidFill>
                <a:srgbClr val="283A51"/>
              </a:solidFill>
            </a:endParaRPr>
          </a:p>
          <a:p>
            <a:r>
              <a:rPr lang="en-GB" sz="2000" dirty="0">
                <a:solidFill>
                  <a:srgbClr val="283A51"/>
                </a:solidFill>
              </a:rPr>
              <a:t>It is useful to conduct self assessments regularly to monitor and measure progress on safeguarding and to update plans.</a:t>
            </a:r>
          </a:p>
          <a:p>
            <a:endParaRPr lang="en-GB" sz="2000" dirty="0">
              <a:solidFill>
                <a:srgbClr val="283A51"/>
              </a:solidFill>
            </a:endParaRPr>
          </a:p>
          <a:p>
            <a:endParaRPr lang="en-GB"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5" y="6231228"/>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pPr/>
              <a:t>11</a:t>
            </a:fld>
            <a:r>
              <a:rPr lang="en-US" sz="900" dirty="0">
                <a:latin typeface="Helvetica Light" panose="020B0403020202020204" pitchFamily="34" charset="0"/>
              </a:rPr>
              <a:t> </a:t>
            </a:r>
            <a:r>
              <a:rPr lang="en-GB" sz="900" dirty="0">
                <a:solidFill>
                  <a:srgbClr val="ECCF3E"/>
                </a:solidFill>
                <a:latin typeface="Helvetica Light" panose="020B0403020202020204" pitchFamily="34" charset="0"/>
              </a:rPr>
              <a:t>|</a:t>
            </a:r>
            <a:r>
              <a:rPr lang="en-GB" sz="900" dirty="0">
                <a:latin typeface="Helvetica Light" panose="020B0403020202020204" pitchFamily="34" charset="0"/>
              </a:rPr>
              <a:t> </a:t>
            </a:r>
            <a:r>
              <a:rPr lang="en-GB" sz="900" dirty="0">
                <a:solidFill>
                  <a:srgbClr val="283A51"/>
                </a:solidFill>
                <a:latin typeface="Helvetica Light" panose="020B0403020202020204" pitchFamily="34" charset="0"/>
              </a:rPr>
              <a:t>The Safeguarding Journey</a:t>
            </a:r>
            <a:endParaRPr lang="en-GB" sz="900" dirty="0">
              <a:latin typeface="Helvetica Light" panose="020B0403020202020204" pitchFamily="34" charset="0"/>
            </a:endParaRPr>
          </a:p>
        </p:txBody>
      </p:sp>
      <p:pic>
        <p:nvPicPr>
          <p:cNvPr id="4" name="Graphic 3" descr="Questions">
            <a:extLst>
              <a:ext uri="{FF2B5EF4-FFF2-40B4-BE49-F238E27FC236}">
                <a16:creationId xmlns:a16="http://schemas.microsoft.com/office/drawing/2014/main" id="{6131DB82-9181-4BE0-B9FD-61B50324A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200" y="1562826"/>
            <a:ext cx="914400" cy="914400"/>
          </a:xfrm>
          <a:prstGeom prst="rect">
            <a:avLst/>
          </a:prstGeom>
        </p:spPr>
      </p:pic>
      <p:pic>
        <p:nvPicPr>
          <p:cNvPr id="9" name="Graphic 8" descr="Monthly calendar">
            <a:extLst>
              <a:ext uri="{FF2B5EF4-FFF2-40B4-BE49-F238E27FC236}">
                <a16:creationId xmlns:a16="http://schemas.microsoft.com/office/drawing/2014/main" id="{063C9D64-C89A-4986-B1BF-27672A1E45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5" y="2830587"/>
            <a:ext cx="914400" cy="914400"/>
          </a:xfrm>
          <a:prstGeom prst="rect">
            <a:avLst/>
          </a:prstGeom>
        </p:spPr>
      </p:pic>
      <p:sp>
        <p:nvSpPr>
          <p:cNvPr id="10" name="TextBox 9">
            <a:extLst>
              <a:ext uri="{FF2B5EF4-FFF2-40B4-BE49-F238E27FC236}">
                <a16:creationId xmlns:a16="http://schemas.microsoft.com/office/drawing/2014/main" id="{2EE69DB9-BAFB-4BDC-A365-45188D0D2B38}"/>
              </a:ext>
            </a:extLst>
          </p:cNvPr>
          <p:cNvSpPr txBox="1"/>
          <p:nvPr/>
        </p:nvSpPr>
        <p:spPr>
          <a:xfrm>
            <a:off x="619200" y="4213633"/>
            <a:ext cx="8210476" cy="984885"/>
          </a:xfrm>
          <a:prstGeom prst="rect">
            <a:avLst/>
          </a:prstGeom>
          <a:noFill/>
        </p:spPr>
        <p:txBody>
          <a:bodyPr wrap="square" rtlCol="0">
            <a:spAutoFit/>
          </a:bodyPr>
          <a:lstStyle/>
          <a:p>
            <a:r>
              <a:rPr lang="en-GB" sz="2000" dirty="0">
                <a:solidFill>
                  <a:srgbClr val="283A51"/>
                </a:solidFill>
                <a:latin typeface="Helvetica Light" panose="020B0403020202020204"/>
              </a:rPr>
              <a:t>Examples of tools include </a:t>
            </a:r>
            <a:r>
              <a:rPr lang="en-GB" sz="2000" dirty="0">
                <a:solidFill>
                  <a:srgbClr val="283A51"/>
                </a:solidFill>
                <a:latin typeface="Helvetica Light" panose="020B0403020202020204"/>
                <a:hlinkClick r:id="rId6">
                  <a:extLst>
                    <a:ext uri="{A12FA001-AC4F-418D-AE19-62706E023703}">
                      <ahyp:hlinkClr xmlns:ahyp="http://schemas.microsoft.com/office/drawing/2018/hyperlinkcolor" val="tx"/>
                    </a:ext>
                  </a:extLst>
                </a:hlinkClick>
              </a:rPr>
              <a:t>Core Humanitarian Standard Alliance tools</a:t>
            </a:r>
            <a:r>
              <a:rPr lang="en-GB" sz="2000" dirty="0">
                <a:solidFill>
                  <a:srgbClr val="283A51"/>
                </a:solidFill>
                <a:latin typeface="Helvetica Light" panose="020B0403020202020204"/>
              </a:rPr>
              <a:t> and the </a:t>
            </a:r>
            <a:r>
              <a:rPr lang="en-GB" sz="2000" dirty="0">
                <a:solidFill>
                  <a:srgbClr val="283A51"/>
                </a:solidFill>
                <a:latin typeface="Helvetica Light" panose="020B0403020202020204"/>
                <a:hlinkClick r:id="rId7">
                  <a:extLst>
                    <a:ext uri="{A12FA001-AC4F-418D-AE19-62706E023703}">
                      <ahyp:hlinkClr xmlns:ahyp="http://schemas.microsoft.com/office/drawing/2018/hyperlinkcolor" val="tx"/>
                    </a:ext>
                  </a:extLst>
                </a:hlinkClick>
              </a:rPr>
              <a:t>Keeping Children Safe self-audit tool</a:t>
            </a:r>
            <a:r>
              <a:rPr lang="en-GB" sz="2000" dirty="0">
                <a:solidFill>
                  <a:srgbClr val="283A51"/>
                </a:solidFill>
                <a:latin typeface="Helvetica Light" panose="020B0403020202020204"/>
              </a:rPr>
              <a:t>.</a:t>
            </a:r>
          </a:p>
          <a:p>
            <a:endParaRPr lang="en-GB" dirty="0"/>
          </a:p>
        </p:txBody>
      </p:sp>
    </p:spTree>
    <p:extLst>
      <p:ext uri="{BB962C8B-B14F-4D97-AF65-F5344CB8AC3E}">
        <p14:creationId xmlns:p14="http://schemas.microsoft.com/office/powerpoint/2010/main" val="198283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2. How to plan safeguarding</a:t>
            </a:r>
          </a:p>
        </p:txBody>
      </p:sp>
      <p:sp>
        <p:nvSpPr>
          <p:cNvPr id="5" name="Text Placeholder 4"/>
          <p:cNvSpPr>
            <a:spLocks noGrp="1"/>
          </p:cNvSpPr>
          <p:nvPr>
            <p:ph idx="1"/>
          </p:nvPr>
        </p:nvSpPr>
        <p:spPr>
          <a:xfrm>
            <a:off x="1822611" y="1554061"/>
            <a:ext cx="6757024" cy="4181197"/>
          </a:xfrm>
        </p:spPr>
        <p:txBody>
          <a:bodyPr>
            <a:normAutofit/>
          </a:bodyPr>
          <a:lstStyle/>
          <a:p>
            <a:r>
              <a:rPr lang="en-GB" sz="2000" dirty="0">
                <a:solidFill>
                  <a:srgbClr val="283A51"/>
                </a:solidFill>
              </a:rPr>
              <a:t>Organisations benefit from an </a:t>
            </a:r>
            <a:r>
              <a:rPr lang="en-GB" sz="2000" b="1" dirty="0">
                <a:solidFill>
                  <a:srgbClr val="283A51"/>
                </a:solidFill>
              </a:rPr>
              <a:t>organisation-wide</a:t>
            </a:r>
            <a:r>
              <a:rPr lang="en-GB" sz="2000" dirty="0">
                <a:solidFill>
                  <a:srgbClr val="283A51"/>
                </a:solidFill>
              </a:rPr>
              <a:t> safeguarding plan to continuously improve and maintain safeguarding measures.</a:t>
            </a:r>
          </a:p>
          <a:p>
            <a:endParaRPr lang="en-GB" sz="2000" dirty="0">
              <a:solidFill>
                <a:srgbClr val="283A51"/>
              </a:solidFill>
            </a:endParaRPr>
          </a:p>
          <a:p>
            <a:r>
              <a:rPr lang="en-GB" sz="2000" dirty="0">
                <a:solidFill>
                  <a:srgbClr val="283A51"/>
                </a:solidFill>
              </a:rPr>
              <a:t>Some organisations plan to meet international standards, others plan according to specific risks in different departments, teams, or locations.</a:t>
            </a:r>
          </a:p>
          <a:p>
            <a:endParaRPr lang="en-GB" sz="2000" dirty="0">
              <a:solidFill>
                <a:srgbClr val="283A51"/>
              </a:solidFill>
            </a:endParaRPr>
          </a:p>
          <a:p>
            <a:r>
              <a:rPr lang="en-GB" sz="2000" dirty="0">
                <a:solidFill>
                  <a:srgbClr val="283A51"/>
                </a:solidFill>
              </a:rPr>
              <a:t>It is important to clearly budget for safeguarding plans.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9200" y="6236502"/>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12</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a:t>
            </a:r>
            <a:r>
              <a:rPr lang="en-GB" sz="900" dirty="0">
                <a:solidFill>
                  <a:srgbClr val="283A51"/>
                </a:solidFill>
                <a:latin typeface="Helvetica Light" panose="020B0403020202020204" pitchFamily="34" charset="0"/>
              </a:rPr>
              <a:t>The Safeguarding Journey</a:t>
            </a:r>
            <a:endParaRPr lang="en-GB" sz="900" dirty="0">
              <a:latin typeface="Helvetica Light" panose="020B0403020202020204" pitchFamily="34" charset="0"/>
            </a:endParaRPr>
          </a:p>
        </p:txBody>
      </p:sp>
      <p:pic>
        <p:nvPicPr>
          <p:cNvPr id="4" name="Graphic 3" descr="Puzzle pieces">
            <a:extLst>
              <a:ext uri="{FF2B5EF4-FFF2-40B4-BE49-F238E27FC236}">
                <a16:creationId xmlns:a16="http://schemas.microsoft.com/office/drawing/2014/main" id="{0E59D970-7237-4C5E-8D1C-B206E401E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122" y="2799664"/>
            <a:ext cx="1050574" cy="1050574"/>
          </a:xfrm>
          <a:prstGeom prst="rect">
            <a:avLst/>
          </a:prstGeom>
        </p:spPr>
      </p:pic>
      <p:pic>
        <p:nvPicPr>
          <p:cNvPr id="10" name="Graphic 9" descr="Orange">
            <a:extLst>
              <a:ext uri="{FF2B5EF4-FFF2-40B4-BE49-F238E27FC236}">
                <a16:creationId xmlns:a16="http://schemas.microsoft.com/office/drawing/2014/main" id="{92D5F1C7-BBC2-4894-B688-CB1EF43F4C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1554061"/>
            <a:ext cx="914400" cy="914400"/>
          </a:xfrm>
          <a:prstGeom prst="rect">
            <a:avLst/>
          </a:prstGeom>
        </p:spPr>
      </p:pic>
      <p:pic>
        <p:nvPicPr>
          <p:cNvPr id="12" name="Graphic 11" descr="Coins">
            <a:extLst>
              <a:ext uri="{FF2B5EF4-FFF2-40B4-BE49-F238E27FC236}">
                <a16:creationId xmlns:a16="http://schemas.microsoft.com/office/drawing/2014/main" id="{A9C4572F-8E4D-41DC-87D0-6A700048C9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200" y="4097926"/>
            <a:ext cx="914400" cy="914400"/>
          </a:xfrm>
          <a:prstGeom prst="rect">
            <a:avLst/>
          </a:prstGeom>
        </p:spPr>
      </p:pic>
    </p:spTree>
    <p:extLst>
      <p:ext uri="{BB962C8B-B14F-4D97-AF65-F5344CB8AC3E}">
        <p14:creationId xmlns:p14="http://schemas.microsoft.com/office/powerpoint/2010/main" val="288516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Organisational safeguarding risks</a:t>
            </a:r>
          </a:p>
        </p:txBody>
      </p:sp>
      <p:sp>
        <p:nvSpPr>
          <p:cNvPr id="5" name="Text Placeholder 4"/>
          <p:cNvSpPr>
            <a:spLocks noGrp="1"/>
          </p:cNvSpPr>
          <p:nvPr>
            <p:ph idx="1"/>
          </p:nvPr>
        </p:nvSpPr>
        <p:spPr>
          <a:xfrm>
            <a:off x="611190" y="1440000"/>
            <a:ext cx="7921625" cy="1053818"/>
          </a:xfrm>
        </p:spPr>
        <p:txBody>
          <a:bodyPr>
            <a:normAutofit/>
          </a:bodyPr>
          <a:lstStyle/>
          <a:p>
            <a:r>
              <a:rPr lang="en-GB" sz="1800" dirty="0">
                <a:solidFill>
                  <a:srgbClr val="283A51"/>
                </a:solidFill>
              </a:rPr>
              <a:t>Organisational risks related to safeguarding and sexual exploitation, abuse and sexual harassment (SEAH) can depend on how an organisation is structured, its programme focus and way of operating.</a:t>
            </a:r>
          </a:p>
          <a:p>
            <a:endParaRPr lang="en-GB" sz="2000"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13</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pic>
        <p:nvPicPr>
          <p:cNvPr id="4" name="Picture 3" descr="A person posing for the camera&#10;&#10;Description automatically generated">
            <a:extLst>
              <a:ext uri="{FF2B5EF4-FFF2-40B4-BE49-F238E27FC236}">
                <a16:creationId xmlns:a16="http://schemas.microsoft.com/office/drawing/2014/main" id="{47A47A12-0E4F-4A84-A599-3E624EA0D4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805" y="2676698"/>
            <a:ext cx="4353791" cy="2902527"/>
          </a:xfrm>
          <a:prstGeom prst="rect">
            <a:avLst/>
          </a:prstGeom>
        </p:spPr>
      </p:pic>
      <p:sp>
        <p:nvSpPr>
          <p:cNvPr id="8" name="TextBox 7">
            <a:extLst>
              <a:ext uri="{FF2B5EF4-FFF2-40B4-BE49-F238E27FC236}">
                <a16:creationId xmlns:a16="http://schemas.microsoft.com/office/drawing/2014/main" id="{9838D4AD-A4DE-4E57-8649-5C169E5D5B7D}"/>
              </a:ext>
            </a:extLst>
          </p:cNvPr>
          <p:cNvSpPr txBox="1"/>
          <p:nvPr/>
        </p:nvSpPr>
        <p:spPr>
          <a:xfrm>
            <a:off x="5104014" y="2493819"/>
            <a:ext cx="3576159" cy="3416320"/>
          </a:xfrm>
          <a:prstGeom prst="rect">
            <a:avLst/>
          </a:prstGeom>
          <a:noFill/>
        </p:spPr>
        <p:txBody>
          <a:bodyPr wrap="square" rtlCol="0">
            <a:spAutoFit/>
          </a:bodyPr>
          <a:lstStyle/>
          <a:p>
            <a:r>
              <a:rPr lang="en-GB" dirty="0">
                <a:solidFill>
                  <a:srgbClr val="283A51"/>
                </a:solidFill>
                <a:latin typeface="Helvetica Light" panose="020B0403020202020204"/>
              </a:rPr>
              <a:t>For example, organisational risks may come from: </a:t>
            </a:r>
            <a:br>
              <a:rPr lang="en-GB" dirty="0">
                <a:solidFill>
                  <a:srgbClr val="283A51"/>
                </a:solidFill>
                <a:latin typeface="Helvetica Light" panose="020B0403020202020204"/>
              </a:rPr>
            </a:br>
            <a:endParaRPr lang="en-GB" dirty="0">
              <a:solidFill>
                <a:srgbClr val="283A51"/>
              </a:solidFill>
              <a:latin typeface="Helvetica Light" panose="020B0403020202020204"/>
            </a:endParaRPr>
          </a:p>
          <a:p>
            <a:pPr marL="342900" indent="-342900">
              <a:buFont typeface="Arial" panose="020B0604020202020204" pitchFamily="34" charset="0"/>
              <a:buChar char="•"/>
            </a:pPr>
            <a:r>
              <a:rPr lang="en-GB" dirty="0">
                <a:solidFill>
                  <a:srgbClr val="283A51"/>
                </a:solidFill>
                <a:latin typeface="Helvetica Light" panose="020B0403020202020204"/>
              </a:rPr>
              <a:t>Working in a community where staff live, or where staff have relationships with other community members outside of their work.</a:t>
            </a:r>
          </a:p>
          <a:p>
            <a:pPr marL="342900" indent="-342900">
              <a:buFont typeface="Arial" panose="020B0604020202020204" pitchFamily="34" charset="0"/>
              <a:buChar char="•"/>
            </a:pPr>
            <a:r>
              <a:rPr lang="en-GB" dirty="0">
                <a:solidFill>
                  <a:srgbClr val="283A51"/>
                </a:solidFill>
                <a:latin typeface="Helvetica Light" panose="020B0403020202020204"/>
              </a:rPr>
              <a:t>Needing to quickly recruit and train large numbers of staff and volunteers in emergencies.</a:t>
            </a:r>
            <a:endParaRPr lang="en-GB" dirty="0">
              <a:latin typeface="Helvetica Light" panose="020B0403020202020204"/>
            </a:endParaRPr>
          </a:p>
          <a:p>
            <a:endParaRPr lang="en-GB" dirty="0"/>
          </a:p>
        </p:txBody>
      </p:sp>
      <p:sp>
        <p:nvSpPr>
          <p:cNvPr id="9" name="TextBox 8">
            <a:extLst>
              <a:ext uri="{FF2B5EF4-FFF2-40B4-BE49-F238E27FC236}">
                <a16:creationId xmlns:a16="http://schemas.microsoft.com/office/drawing/2014/main" id="{502C2FE0-9CA8-41E9-BC77-08893D8DA890}"/>
              </a:ext>
            </a:extLst>
          </p:cNvPr>
          <p:cNvSpPr txBox="1"/>
          <p:nvPr/>
        </p:nvSpPr>
        <p:spPr>
          <a:xfrm>
            <a:off x="623805" y="5579225"/>
            <a:ext cx="3299802" cy="276999"/>
          </a:xfrm>
          <a:prstGeom prst="rect">
            <a:avLst/>
          </a:prstGeom>
          <a:noFill/>
        </p:spPr>
        <p:txBody>
          <a:bodyPr wrap="square" rtlCol="0">
            <a:spAutoFit/>
          </a:bodyPr>
          <a:lstStyle/>
          <a:p>
            <a:r>
              <a:rPr lang="en-GB" sz="1200" dirty="0"/>
              <a:t>Photo by Sebastian Delgado</a:t>
            </a:r>
          </a:p>
        </p:txBody>
      </p:sp>
    </p:spTree>
    <p:extLst>
      <p:ext uri="{BB962C8B-B14F-4D97-AF65-F5344CB8AC3E}">
        <p14:creationId xmlns:p14="http://schemas.microsoft.com/office/powerpoint/2010/main" val="363796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Organisational safeguarding risks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69392" y="6276518"/>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14</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sp>
        <p:nvSpPr>
          <p:cNvPr id="3" name="TextBox 2">
            <a:extLst>
              <a:ext uri="{FF2B5EF4-FFF2-40B4-BE49-F238E27FC236}">
                <a16:creationId xmlns:a16="http://schemas.microsoft.com/office/drawing/2014/main" id="{7A6D2D33-9617-48F4-9E46-111982141102}"/>
              </a:ext>
            </a:extLst>
          </p:cNvPr>
          <p:cNvSpPr txBox="1"/>
          <p:nvPr/>
        </p:nvSpPr>
        <p:spPr>
          <a:xfrm>
            <a:off x="1533600" y="1574207"/>
            <a:ext cx="6974296" cy="4093428"/>
          </a:xfrm>
          <a:prstGeom prst="rect">
            <a:avLst/>
          </a:prstGeom>
          <a:noFill/>
        </p:spPr>
        <p:txBody>
          <a:bodyPr wrap="square" rtlCol="0">
            <a:spAutoFit/>
          </a:bodyPr>
          <a:lstStyle/>
          <a:p>
            <a:r>
              <a:rPr lang="en-GB" sz="2000" dirty="0">
                <a:solidFill>
                  <a:srgbClr val="283A51"/>
                </a:solidFill>
                <a:latin typeface="Helvetica Light" panose="020B0403020202020204"/>
              </a:rPr>
              <a:t>Organisations need to identify and manage sexual exploitation, abuse and harassment (SEAH) risks across all parts of the organisation.</a:t>
            </a:r>
          </a:p>
          <a:p>
            <a:endParaRPr lang="en-GB" sz="2000" dirty="0">
              <a:solidFill>
                <a:srgbClr val="283A51"/>
              </a:solidFill>
              <a:latin typeface="Helvetica Light" panose="020B0403020202020204"/>
            </a:endParaRPr>
          </a:p>
          <a:p>
            <a:endParaRPr lang="en-GB" sz="2000" dirty="0">
              <a:solidFill>
                <a:srgbClr val="283A51"/>
              </a:solidFill>
              <a:latin typeface="Helvetica Light" panose="020B0403020202020204"/>
            </a:endParaRPr>
          </a:p>
          <a:p>
            <a:r>
              <a:rPr lang="en-GB" sz="2000" dirty="0">
                <a:solidFill>
                  <a:srgbClr val="283A51"/>
                </a:solidFill>
                <a:latin typeface="Helvetica Light" panose="020B0403020202020204"/>
              </a:rPr>
              <a:t>Organisations can use </a:t>
            </a:r>
            <a:r>
              <a:rPr lang="en-GB" sz="2000" dirty="0">
                <a:solidFill>
                  <a:srgbClr val="283A51"/>
                </a:solidFill>
                <a:latin typeface="Helvetica Light" panose="020B0403020202020204"/>
                <a:hlinkClick r:id="rId2">
                  <a:extLst>
                    <a:ext uri="{A12FA001-AC4F-418D-AE19-62706E023703}">
                      <ahyp:hlinkClr xmlns:ahyp="http://schemas.microsoft.com/office/drawing/2018/hyperlinkcolor" val="tx"/>
                    </a:ext>
                  </a:extLst>
                </a:hlinkClick>
              </a:rPr>
              <a:t>existing tools and approaches </a:t>
            </a:r>
            <a:r>
              <a:rPr lang="en-GB" sz="2000" dirty="0">
                <a:solidFill>
                  <a:srgbClr val="283A51"/>
                </a:solidFill>
                <a:latin typeface="Helvetica Light" panose="020B0403020202020204"/>
              </a:rPr>
              <a:t>to conduct risk assessments and manage SEAH risks.</a:t>
            </a:r>
          </a:p>
          <a:p>
            <a:endParaRPr lang="en-GB" sz="2000" dirty="0">
              <a:solidFill>
                <a:srgbClr val="283A51"/>
              </a:solidFill>
              <a:latin typeface="Helvetica Light" panose="020B0403020202020204"/>
            </a:endParaRPr>
          </a:p>
          <a:p>
            <a:endParaRPr lang="en-GB" sz="2000" dirty="0">
              <a:solidFill>
                <a:srgbClr val="283A51"/>
              </a:solidFill>
              <a:latin typeface="Helvetica Light" panose="020B0403020202020204"/>
            </a:endParaRPr>
          </a:p>
          <a:p>
            <a:r>
              <a:rPr lang="en-GB" sz="2000" dirty="0">
                <a:solidFill>
                  <a:srgbClr val="283A51"/>
                </a:solidFill>
                <a:latin typeface="Helvetica Light" panose="020B0403020202020204"/>
              </a:rPr>
              <a:t>Organisations often keep a list of major SEAH risks and actions to address them in a risk register that </a:t>
            </a:r>
            <a:r>
              <a:rPr lang="en-GB" sz="2000" b="0" i="0" dirty="0">
                <a:solidFill>
                  <a:srgbClr val="283A51"/>
                </a:solidFill>
                <a:effectLst/>
                <a:latin typeface="Helvetica Light" panose="020B0403020202020204"/>
              </a:rPr>
              <a:t>is regularly monitored by the Board of Directors, Board of Trustees, or other management and governance structures.</a:t>
            </a:r>
            <a:endParaRPr lang="en-GB" sz="2000" dirty="0">
              <a:solidFill>
                <a:srgbClr val="283A51"/>
              </a:solidFill>
              <a:latin typeface="Helvetica Light" panose="020B0403020202020204"/>
            </a:endParaRPr>
          </a:p>
        </p:txBody>
      </p:sp>
      <p:pic>
        <p:nvPicPr>
          <p:cNvPr id="4" name="Graphic 3" descr="Orange">
            <a:extLst>
              <a:ext uri="{FF2B5EF4-FFF2-40B4-BE49-F238E27FC236}">
                <a16:creationId xmlns:a16="http://schemas.microsoft.com/office/drawing/2014/main" id="{04BB23CD-EADA-4EAF-B64E-DEA101E535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200" y="1524596"/>
            <a:ext cx="914400" cy="914400"/>
          </a:xfrm>
          <a:prstGeom prst="rect">
            <a:avLst/>
          </a:prstGeom>
        </p:spPr>
      </p:pic>
      <p:pic>
        <p:nvPicPr>
          <p:cNvPr id="9" name="Graphic 8" descr="Wrench">
            <a:extLst>
              <a:ext uri="{FF2B5EF4-FFF2-40B4-BE49-F238E27FC236}">
                <a16:creationId xmlns:a16="http://schemas.microsoft.com/office/drawing/2014/main" id="{CE02F889-528F-45C0-8ABD-635DF64432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392" y="3030004"/>
            <a:ext cx="797991" cy="797991"/>
          </a:xfrm>
          <a:prstGeom prst="rect">
            <a:avLst/>
          </a:prstGeom>
        </p:spPr>
      </p:pic>
      <p:pic>
        <p:nvPicPr>
          <p:cNvPr id="13" name="Graphic 12" descr="Clipboard">
            <a:extLst>
              <a:ext uri="{FF2B5EF4-FFF2-40B4-BE49-F238E27FC236}">
                <a16:creationId xmlns:a16="http://schemas.microsoft.com/office/drawing/2014/main" id="{B518F4A4-30C4-479F-8132-3B35820EC9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188" y="4287106"/>
            <a:ext cx="914400" cy="914400"/>
          </a:xfrm>
          <a:prstGeom prst="rect">
            <a:avLst/>
          </a:prstGeom>
        </p:spPr>
      </p:pic>
    </p:spTree>
    <p:extLst>
      <p:ext uri="{BB962C8B-B14F-4D97-AF65-F5344CB8AC3E}">
        <p14:creationId xmlns:p14="http://schemas.microsoft.com/office/powerpoint/2010/main" val="130716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a:normAutofit/>
          </a:bodyPr>
          <a:lstStyle/>
          <a:p>
            <a:pPr algn="ctr"/>
            <a:r>
              <a:rPr lang="en-GB" dirty="0"/>
              <a:t>Part three of the journey…</a:t>
            </a:r>
          </a:p>
        </p:txBody>
      </p:sp>
      <p:pic>
        <p:nvPicPr>
          <p:cNvPr id="5" name="Picture 4" descr="Diagram&#10;&#10;Description automatically generated">
            <a:extLst>
              <a:ext uri="{FF2B5EF4-FFF2-40B4-BE49-F238E27FC236}">
                <a16:creationId xmlns:a16="http://schemas.microsoft.com/office/drawing/2014/main" id="{8CCFD238-4946-4D03-AA6C-A98EC2CD77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81124"/>
            <a:ext cx="9144000" cy="3740426"/>
          </a:xfrm>
          <a:prstGeom prst="rect">
            <a:avLst/>
          </a:prstGeom>
        </p:spPr>
      </p:pic>
    </p:spTree>
    <p:extLst>
      <p:ext uri="{BB962C8B-B14F-4D97-AF65-F5344CB8AC3E}">
        <p14:creationId xmlns:p14="http://schemas.microsoft.com/office/powerpoint/2010/main" val="338941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611190" y="1440000"/>
            <a:ext cx="7921625" cy="587583"/>
          </a:xfrm>
        </p:spPr>
        <p:txBody>
          <a:bodyPr>
            <a:normAutofit/>
          </a:bodyPr>
          <a:lstStyle/>
          <a:p>
            <a:r>
              <a:rPr lang="en-GB" dirty="0">
                <a:solidFill>
                  <a:srgbClr val="283A51"/>
                </a:solidFill>
              </a:rPr>
              <a:t>Organisational standards</a:t>
            </a:r>
          </a:p>
          <a:p>
            <a:pPr lvl="2"/>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4859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16</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sp>
        <p:nvSpPr>
          <p:cNvPr id="8" name="TextBox 7">
            <a:extLst>
              <a:ext uri="{FF2B5EF4-FFF2-40B4-BE49-F238E27FC236}">
                <a16:creationId xmlns:a16="http://schemas.microsoft.com/office/drawing/2014/main" id="{1C3AA2C5-8C67-471C-B38D-9A723CB412D7}"/>
              </a:ext>
            </a:extLst>
          </p:cNvPr>
          <p:cNvSpPr txBox="1"/>
          <p:nvPr/>
        </p:nvSpPr>
        <p:spPr>
          <a:xfrm>
            <a:off x="1272209" y="2027583"/>
            <a:ext cx="7260601" cy="3754874"/>
          </a:xfrm>
          <a:prstGeom prst="rect">
            <a:avLst/>
          </a:prstGeom>
          <a:noFill/>
        </p:spPr>
        <p:txBody>
          <a:bodyPr wrap="square" rtlCol="0">
            <a:spAutoFit/>
          </a:bodyPr>
          <a:lstStyle/>
          <a:p>
            <a:pPr lvl="2"/>
            <a:r>
              <a:rPr lang="en-GB" sz="2000" dirty="0">
                <a:solidFill>
                  <a:srgbClr val="283A51"/>
                </a:solidFill>
                <a:latin typeface="Helvetica Light" panose="020B0403020202020204"/>
              </a:rPr>
              <a:t>Organisations often develop their own organisational safeguarding standards for all of the different business areas, e.g. human resources, programmes, partnerships. </a:t>
            </a:r>
          </a:p>
          <a:p>
            <a:pPr lvl="2"/>
            <a:endParaRPr lang="en-GB" sz="2000" dirty="0">
              <a:solidFill>
                <a:srgbClr val="283A51"/>
              </a:solidFill>
              <a:latin typeface="Helvetica Light" panose="020B0403020202020204"/>
            </a:endParaRPr>
          </a:p>
          <a:p>
            <a:pPr lvl="2"/>
            <a:r>
              <a:rPr lang="en-GB" sz="2000" dirty="0">
                <a:solidFill>
                  <a:srgbClr val="283A51"/>
                </a:solidFill>
                <a:latin typeface="Helvetica Light" panose="020B0403020202020204"/>
              </a:rPr>
              <a:t>Organisational standards should align with international standards set by the aid and development sector.</a:t>
            </a:r>
            <a:br>
              <a:rPr lang="en-GB" sz="2000" dirty="0">
                <a:solidFill>
                  <a:srgbClr val="283A51"/>
                </a:solidFill>
                <a:latin typeface="Helvetica Light" panose="020B0403020202020204"/>
              </a:rPr>
            </a:br>
            <a:endParaRPr lang="en-GB" sz="2000" dirty="0">
              <a:solidFill>
                <a:srgbClr val="283A51"/>
              </a:solidFill>
              <a:latin typeface="Helvetica Light" panose="020B0403020202020204"/>
            </a:endParaRPr>
          </a:p>
          <a:p>
            <a:pPr lvl="2"/>
            <a:r>
              <a:rPr lang="en-GB" sz="2000" dirty="0">
                <a:solidFill>
                  <a:srgbClr val="283A51"/>
                </a:solidFill>
                <a:latin typeface="Helvetica Light" panose="020B0403020202020204"/>
              </a:rPr>
              <a:t>They can be used for planning, implementation, monitoring and review. They also show donors that the organisation is actively managing safeguarding</a:t>
            </a:r>
            <a:r>
              <a:rPr lang="en-GB" dirty="0"/>
              <a:t>.</a:t>
            </a:r>
          </a:p>
          <a:p>
            <a:endParaRPr lang="en-GB" dirty="0"/>
          </a:p>
        </p:txBody>
      </p:sp>
      <p:pic>
        <p:nvPicPr>
          <p:cNvPr id="10" name="Graphic 9" descr="Radar Chart">
            <a:extLst>
              <a:ext uri="{FF2B5EF4-FFF2-40B4-BE49-F238E27FC236}">
                <a16:creationId xmlns:a16="http://schemas.microsoft.com/office/drawing/2014/main" id="{6EEFC77B-EF94-42A4-B3A2-7A9742E250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026" y="2060555"/>
            <a:ext cx="914400" cy="914400"/>
          </a:xfrm>
          <a:prstGeom prst="rect">
            <a:avLst/>
          </a:prstGeom>
        </p:spPr>
      </p:pic>
      <p:pic>
        <p:nvPicPr>
          <p:cNvPr id="12" name="Graphic 11" descr="Rating 3 Star">
            <a:extLst>
              <a:ext uri="{FF2B5EF4-FFF2-40B4-BE49-F238E27FC236}">
                <a16:creationId xmlns:a16="http://schemas.microsoft.com/office/drawing/2014/main" id="{E8EB2111-03CA-4DC7-A3C8-EEA3F3A228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1026" y="3366074"/>
            <a:ext cx="914400" cy="914400"/>
          </a:xfrm>
          <a:prstGeom prst="rect">
            <a:avLst/>
          </a:prstGeom>
        </p:spPr>
      </p:pic>
      <p:pic>
        <p:nvPicPr>
          <p:cNvPr id="14" name="Graphic 13" descr="Arrow circle">
            <a:extLst>
              <a:ext uri="{FF2B5EF4-FFF2-40B4-BE49-F238E27FC236}">
                <a16:creationId xmlns:a16="http://schemas.microsoft.com/office/drawing/2014/main" id="{5F8DD226-28D9-4372-9D18-F4B8346A9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026" y="4473783"/>
            <a:ext cx="914400" cy="914400"/>
          </a:xfrm>
          <a:prstGeom prst="rect">
            <a:avLst/>
          </a:prstGeom>
        </p:spPr>
      </p:pic>
    </p:spTree>
    <p:extLst>
      <p:ext uri="{BB962C8B-B14F-4D97-AF65-F5344CB8AC3E}">
        <p14:creationId xmlns:p14="http://schemas.microsoft.com/office/powerpoint/2010/main" val="411115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611187" y="1320730"/>
            <a:ext cx="7921625" cy="4796502"/>
          </a:xfrm>
        </p:spPr>
        <p:txBody>
          <a:bodyPr>
            <a:normAutofit fontScale="92500" lnSpcReduction="20000"/>
          </a:bodyPr>
          <a:lstStyle/>
          <a:p>
            <a:r>
              <a:rPr lang="en-GB" sz="2600" dirty="0">
                <a:solidFill>
                  <a:srgbClr val="283A51"/>
                </a:solidFill>
              </a:rPr>
              <a:t>Organisational culture and leadership</a:t>
            </a:r>
            <a:br>
              <a:rPr lang="en-GB" dirty="0"/>
            </a:br>
            <a:endParaRPr lang="en-GB" dirty="0"/>
          </a:p>
          <a:p>
            <a:pPr marL="0" lvl="2" indent="0">
              <a:buNone/>
            </a:pPr>
            <a:r>
              <a:rPr lang="en-GB" b="1" dirty="0"/>
              <a:t>Policies and procedures are important, but they are not enough </a:t>
            </a:r>
            <a:r>
              <a:rPr lang="en-GB" dirty="0"/>
              <a:t>to create safe organisations. An organisation’s culture and leadership is essential for effective safeguarding.</a:t>
            </a:r>
          </a:p>
          <a:p>
            <a:pPr lvl="2"/>
            <a:endParaRPr lang="en-GB" dirty="0"/>
          </a:p>
          <a:p>
            <a:pPr marL="0" lvl="2" indent="0">
              <a:buNone/>
            </a:pPr>
            <a:r>
              <a:rPr lang="en-GB" b="1" dirty="0"/>
              <a:t>Organisations need to understand where power lies in their organisation </a:t>
            </a:r>
            <a:r>
              <a:rPr lang="en-GB" dirty="0"/>
              <a:t>and how power impacts positively or negatively on the organisation’s culture.</a:t>
            </a:r>
          </a:p>
          <a:p>
            <a:pPr lvl="2"/>
            <a:endParaRPr lang="en-GB" dirty="0"/>
          </a:p>
          <a:p>
            <a:pPr marL="0" lvl="2" indent="0">
              <a:buNone/>
            </a:pPr>
            <a:r>
              <a:rPr lang="en-GB" b="1" dirty="0"/>
              <a:t>Organisations can change their culture through leadership approaches.</a:t>
            </a:r>
            <a:r>
              <a:rPr lang="en-GB" dirty="0"/>
              <a:t> When leaders show respect and accountability in their relationships with others, they build safer and more effective organisations.</a:t>
            </a:r>
          </a:p>
          <a:p>
            <a:pPr lvl="2"/>
            <a:endParaRPr lang="en-GB" dirty="0"/>
          </a:p>
          <a:p>
            <a:pPr marL="0" lvl="2" indent="0">
              <a:buNone/>
            </a:pPr>
            <a:r>
              <a:rPr lang="en-GB" dirty="0"/>
              <a:t>Tools for </a:t>
            </a:r>
            <a:r>
              <a:rPr lang="en-GB" dirty="0">
                <a:hlinkClick r:id="rId2"/>
              </a:rPr>
              <a:t>organisational culture change </a:t>
            </a:r>
            <a:r>
              <a:rPr lang="en-GB" dirty="0"/>
              <a:t>include organisational culture reporting, guidance on organisational change, and leadership competencies and charters for safeguarding.</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220686"/>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17</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spTree>
    <p:extLst>
      <p:ext uri="{BB962C8B-B14F-4D97-AF65-F5344CB8AC3E}">
        <p14:creationId xmlns:p14="http://schemas.microsoft.com/office/powerpoint/2010/main" val="170724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611187" y="1408553"/>
            <a:ext cx="7921625" cy="365125"/>
          </a:xfrm>
        </p:spPr>
        <p:txBody>
          <a:bodyPr>
            <a:noAutofit/>
          </a:bodyPr>
          <a:lstStyle/>
          <a:p>
            <a:r>
              <a:rPr lang="en-GB" sz="2000" dirty="0">
                <a:solidFill>
                  <a:srgbClr val="283A51"/>
                </a:solidFill>
              </a:rPr>
              <a:t>Safeguarding policies</a:t>
            </a:r>
            <a:br>
              <a:rPr lang="en-GB" sz="1800" dirty="0"/>
            </a:br>
            <a:endParaRPr lang="en-GB" sz="1800"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pPr/>
              <a:t>18</a:t>
            </a:fld>
            <a:r>
              <a:rPr lang="en-US" sz="900" dirty="0">
                <a:latin typeface="Helvetica Light" panose="020B0403020202020204" pitchFamily="34" charset="0"/>
              </a:rPr>
              <a:t> </a:t>
            </a:r>
            <a:r>
              <a:rPr lang="en-GB" sz="900" dirty="0">
                <a:solidFill>
                  <a:srgbClr val="ECCF3E"/>
                </a:solidFill>
                <a:latin typeface="Helvetica Light" panose="020B0403020202020204" pitchFamily="34" charset="0"/>
              </a:rPr>
              <a:t>|</a:t>
            </a:r>
            <a:r>
              <a:rPr lang="en-GB" sz="900" dirty="0">
                <a:latin typeface="Helvetica Light" panose="020B0403020202020204" pitchFamily="34" charset="0"/>
              </a:rPr>
              <a:t> The Safeguarding Journey</a:t>
            </a:r>
          </a:p>
        </p:txBody>
      </p:sp>
      <p:sp>
        <p:nvSpPr>
          <p:cNvPr id="9" name="TextBox 8">
            <a:extLst>
              <a:ext uri="{FF2B5EF4-FFF2-40B4-BE49-F238E27FC236}">
                <a16:creationId xmlns:a16="http://schemas.microsoft.com/office/drawing/2014/main" id="{18D26DE9-488A-40A6-A990-ADB192F1AAF7}"/>
              </a:ext>
            </a:extLst>
          </p:cNvPr>
          <p:cNvSpPr txBox="1"/>
          <p:nvPr/>
        </p:nvSpPr>
        <p:spPr>
          <a:xfrm>
            <a:off x="4571999" y="2235431"/>
            <a:ext cx="4257676" cy="2831544"/>
          </a:xfrm>
          <a:prstGeom prst="rect">
            <a:avLst/>
          </a:prstGeom>
          <a:noFill/>
        </p:spPr>
        <p:txBody>
          <a:bodyPr wrap="square" rtlCol="0">
            <a:spAutoFit/>
          </a:bodyPr>
          <a:lstStyle/>
          <a:p>
            <a:r>
              <a:rPr lang="en-GB" sz="2000" dirty="0">
                <a:latin typeface="Helvetica Light" panose="020B0403020202020204"/>
              </a:rPr>
              <a:t>A safeguarding policy explains an organisation’s commitments to preventing and responding to sexual exploitation, abuse, sexual harassment (SEAH), and other forms of harm. It could be a short document stating commitments and principles. </a:t>
            </a:r>
          </a:p>
          <a:p>
            <a:endParaRPr lang="en-GB" dirty="0"/>
          </a:p>
        </p:txBody>
      </p:sp>
      <p:pic>
        <p:nvPicPr>
          <p:cNvPr id="11" name="Picture 10" descr="A group of people looking at each other&#10;&#10;Description automatically generated">
            <a:extLst>
              <a:ext uri="{FF2B5EF4-FFF2-40B4-BE49-F238E27FC236}">
                <a16:creationId xmlns:a16="http://schemas.microsoft.com/office/drawing/2014/main" id="{A3252931-E889-4659-9855-DA73FE621A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976" y="2127712"/>
            <a:ext cx="3903864" cy="2602576"/>
          </a:xfrm>
          <a:prstGeom prst="rect">
            <a:avLst/>
          </a:prstGeom>
        </p:spPr>
      </p:pic>
      <p:sp>
        <p:nvSpPr>
          <p:cNvPr id="12" name="TextBox 11">
            <a:extLst>
              <a:ext uri="{FF2B5EF4-FFF2-40B4-BE49-F238E27FC236}">
                <a16:creationId xmlns:a16="http://schemas.microsoft.com/office/drawing/2014/main" id="{E8C0CE1E-2866-4216-8EBC-A6D1445B31CB}"/>
              </a:ext>
            </a:extLst>
          </p:cNvPr>
          <p:cNvSpPr txBox="1"/>
          <p:nvPr/>
        </p:nvSpPr>
        <p:spPr>
          <a:xfrm>
            <a:off x="516976" y="4730288"/>
            <a:ext cx="3672639" cy="276999"/>
          </a:xfrm>
          <a:prstGeom prst="rect">
            <a:avLst/>
          </a:prstGeom>
          <a:noFill/>
        </p:spPr>
        <p:txBody>
          <a:bodyPr wrap="square" rtlCol="0">
            <a:spAutoFit/>
          </a:bodyPr>
          <a:lstStyle/>
          <a:p>
            <a:r>
              <a:rPr lang="en-GB" sz="1200" dirty="0"/>
              <a:t>Photo by Sebastian Delgado</a:t>
            </a:r>
          </a:p>
        </p:txBody>
      </p:sp>
    </p:spTree>
    <p:extLst>
      <p:ext uri="{BB962C8B-B14F-4D97-AF65-F5344CB8AC3E}">
        <p14:creationId xmlns:p14="http://schemas.microsoft.com/office/powerpoint/2010/main" val="217602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611187" y="1408553"/>
            <a:ext cx="7921625" cy="365125"/>
          </a:xfrm>
        </p:spPr>
        <p:txBody>
          <a:bodyPr>
            <a:noAutofit/>
          </a:bodyPr>
          <a:lstStyle/>
          <a:p>
            <a:r>
              <a:rPr lang="en-GB" sz="2000" dirty="0">
                <a:solidFill>
                  <a:srgbClr val="283A51"/>
                </a:solidFill>
              </a:rPr>
              <a:t>Safeguarding procedures and Codes of Conduct</a:t>
            </a:r>
            <a:endParaRPr lang="en-GB" dirty="0">
              <a:solidFill>
                <a:srgbClr val="283A51"/>
              </a:solidFill>
            </a:endParaRPr>
          </a:p>
          <a:p>
            <a:pPr marL="0" lvl="2" indent="0">
              <a:buNone/>
            </a:pPr>
            <a:br>
              <a:rPr lang="en-GB" sz="1800" dirty="0"/>
            </a:br>
            <a:endParaRPr lang="en-GB" sz="1800"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pPr/>
              <a:t>19</a:t>
            </a:fld>
            <a:r>
              <a:rPr lang="en-US" sz="900" dirty="0">
                <a:latin typeface="Helvetica Light" panose="020B0403020202020204" pitchFamily="34" charset="0"/>
              </a:rPr>
              <a:t> </a:t>
            </a:r>
            <a:r>
              <a:rPr lang="en-GB" sz="900" dirty="0">
                <a:solidFill>
                  <a:srgbClr val="ECCF3E"/>
                </a:solidFill>
                <a:latin typeface="Helvetica Light" panose="020B0403020202020204" pitchFamily="34" charset="0"/>
              </a:rPr>
              <a:t>|</a:t>
            </a:r>
            <a:r>
              <a:rPr lang="en-GB" sz="900" dirty="0">
                <a:latin typeface="Helvetica Light" panose="020B0403020202020204" pitchFamily="34" charset="0"/>
              </a:rPr>
              <a:t> The Safeguarding Journey</a:t>
            </a:r>
          </a:p>
        </p:txBody>
      </p:sp>
      <p:sp>
        <p:nvSpPr>
          <p:cNvPr id="9" name="TextBox 8">
            <a:extLst>
              <a:ext uri="{FF2B5EF4-FFF2-40B4-BE49-F238E27FC236}">
                <a16:creationId xmlns:a16="http://schemas.microsoft.com/office/drawing/2014/main" id="{18D26DE9-488A-40A6-A990-ADB192F1AAF7}"/>
              </a:ext>
            </a:extLst>
          </p:cNvPr>
          <p:cNvSpPr txBox="1"/>
          <p:nvPr/>
        </p:nvSpPr>
        <p:spPr>
          <a:xfrm>
            <a:off x="462756" y="1610303"/>
            <a:ext cx="4257676" cy="4339650"/>
          </a:xfrm>
          <a:prstGeom prst="rect">
            <a:avLst/>
          </a:prstGeom>
          <a:noFill/>
        </p:spPr>
        <p:txBody>
          <a:bodyPr wrap="square" rtlCol="0">
            <a:spAutoFit/>
          </a:bodyPr>
          <a:lstStyle/>
          <a:p>
            <a:pPr lvl="2"/>
            <a:endParaRPr lang="en-GB" sz="1800" dirty="0"/>
          </a:p>
          <a:p>
            <a:pPr marL="0" lvl="2" indent="0">
              <a:buNone/>
            </a:pPr>
            <a:r>
              <a:rPr lang="en-GB" sz="1600" dirty="0">
                <a:latin typeface="Helvetica Light" panose="020B0403020202020204"/>
              </a:rPr>
              <a:t>Safeguarding procedures explain in detail </a:t>
            </a:r>
            <a:r>
              <a:rPr lang="en-GB" sz="1600" b="1" dirty="0">
                <a:latin typeface="Helvetica Light" panose="020B0403020202020204"/>
              </a:rPr>
              <a:t>how safeguarding commitments will be put in to practice </a:t>
            </a:r>
            <a:r>
              <a:rPr lang="en-GB" sz="1600" dirty="0">
                <a:latin typeface="Helvetica Light" panose="020B0403020202020204"/>
              </a:rPr>
              <a:t>in the organisation’s programmes and operations. The procedures could be built into existing procedures such as for recruitment, or the organisation could make new systems and processes, such as procedures for reporting sexual exploitation, abuse and harassment (SEAH).</a:t>
            </a:r>
          </a:p>
          <a:p>
            <a:pPr lvl="2"/>
            <a:endParaRPr lang="en-GB" sz="1600" dirty="0">
              <a:latin typeface="Helvetica Light" panose="020B0403020202020204"/>
            </a:endParaRPr>
          </a:p>
          <a:p>
            <a:pPr marL="0" lvl="2" indent="0">
              <a:buNone/>
            </a:pPr>
            <a:r>
              <a:rPr lang="en-GB" sz="1600" b="1" dirty="0">
                <a:latin typeface="Helvetica Light" panose="020B0403020202020204"/>
              </a:rPr>
              <a:t>Organisational Codes of Conduct explain the expected behaviours of staff and associates. </a:t>
            </a:r>
            <a:r>
              <a:rPr lang="en-GB" sz="1600" dirty="0">
                <a:latin typeface="Helvetica Light" panose="020B0403020202020204"/>
              </a:rPr>
              <a:t>They could be a separate document, covering all types of professional conduct, or they could be written in to a safeguarding policy.</a:t>
            </a:r>
          </a:p>
          <a:p>
            <a:endParaRPr lang="en-GB" dirty="0"/>
          </a:p>
        </p:txBody>
      </p:sp>
      <p:pic>
        <p:nvPicPr>
          <p:cNvPr id="4" name="Picture 3" descr="A group of people standing in a tent&#10;&#10;Description automatically generated">
            <a:extLst>
              <a:ext uri="{FF2B5EF4-FFF2-40B4-BE49-F238E27FC236}">
                <a16:creationId xmlns:a16="http://schemas.microsoft.com/office/drawing/2014/main" id="{CAB33FC9-6819-4B77-BCC8-C69CCD4745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0432" y="2050325"/>
            <a:ext cx="3863371" cy="2757350"/>
          </a:xfrm>
          <a:prstGeom prst="rect">
            <a:avLst/>
          </a:prstGeom>
        </p:spPr>
      </p:pic>
      <p:sp>
        <p:nvSpPr>
          <p:cNvPr id="8" name="TextBox 7">
            <a:extLst>
              <a:ext uri="{FF2B5EF4-FFF2-40B4-BE49-F238E27FC236}">
                <a16:creationId xmlns:a16="http://schemas.microsoft.com/office/drawing/2014/main" id="{6F7D49FB-0D3D-4CCD-A70E-F1AC8DB1B54E}"/>
              </a:ext>
            </a:extLst>
          </p:cNvPr>
          <p:cNvSpPr txBox="1"/>
          <p:nvPr/>
        </p:nvSpPr>
        <p:spPr>
          <a:xfrm>
            <a:off x="4720432" y="4807675"/>
            <a:ext cx="3863371" cy="276999"/>
          </a:xfrm>
          <a:prstGeom prst="rect">
            <a:avLst/>
          </a:prstGeom>
          <a:noFill/>
        </p:spPr>
        <p:txBody>
          <a:bodyPr wrap="square" rtlCol="0">
            <a:spAutoFit/>
          </a:bodyPr>
          <a:lstStyle/>
          <a:p>
            <a:r>
              <a:rPr lang="en-GB" sz="1200" dirty="0"/>
              <a:t>Photo by Santiago Rodriguez</a:t>
            </a:r>
          </a:p>
        </p:txBody>
      </p:sp>
    </p:spTree>
    <p:extLst>
      <p:ext uri="{BB962C8B-B14F-4D97-AF65-F5344CB8AC3E}">
        <p14:creationId xmlns:p14="http://schemas.microsoft.com/office/powerpoint/2010/main" val="114200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347F-8FE6-3D41-9B10-4CDA80B573EA}"/>
              </a:ext>
            </a:extLst>
          </p:cNvPr>
          <p:cNvSpPr>
            <a:spLocks noGrp="1"/>
          </p:cNvSpPr>
          <p:nvPr>
            <p:ph type="ctrTitle"/>
          </p:nvPr>
        </p:nvSpPr>
        <p:spPr/>
        <p:txBody>
          <a:bodyPr/>
          <a:lstStyle/>
          <a:p>
            <a:r>
              <a:rPr lang="en-US" dirty="0"/>
              <a:t>This presentation will cover:</a:t>
            </a:r>
          </a:p>
        </p:txBody>
      </p:sp>
      <p:pic>
        <p:nvPicPr>
          <p:cNvPr id="5" name="Picture 4" descr="Diagram&#10;&#10;Description automatically generated">
            <a:extLst>
              <a:ext uri="{FF2B5EF4-FFF2-40B4-BE49-F238E27FC236}">
                <a16:creationId xmlns:a16="http://schemas.microsoft.com/office/drawing/2014/main" id="{FACDA77B-F8D4-48A3-AD19-A21BD7C7E9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36034"/>
            <a:ext cx="9144000" cy="3660913"/>
          </a:xfrm>
          <a:prstGeom prst="rect">
            <a:avLst/>
          </a:prstGeom>
        </p:spPr>
      </p:pic>
    </p:spTree>
    <p:extLst>
      <p:ext uri="{BB962C8B-B14F-4D97-AF65-F5344CB8AC3E}">
        <p14:creationId xmlns:p14="http://schemas.microsoft.com/office/powerpoint/2010/main" val="129961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611185" y="1221680"/>
            <a:ext cx="7921625" cy="503583"/>
          </a:xfrm>
        </p:spPr>
        <p:txBody>
          <a:bodyPr>
            <a:normAutofit/>
          </a:bodyPr>
          <a:lstStyle/>
          <a:p>
            <a:r>
              <a:rPr lang="en-GB" dirty="0">
                <a:solidFill>
                  <a:srgbClr val="283A51"/>
                </a:solidFill>
              </a:rPr>
              <a:t>Governance and accountability</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20</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pPr/>
              <a:t>20</a:t>
            </a:fld>
            <a:r>
              <a:rPr lang="en-US" sz="900" dirty="0">
                <a:latin typeface="Helvetica Light" panose="020B0403020202020204" pitchFamily="34" charset="0"/>
              </a:rPr>
              <a:t> </a:t>
            </a:r>
            <a:r>
              <a:rPr lang="en-GB" sz="900" dirty="0">
                <a:solidFill>
                  <a:srgbClr val="ECCF3E"/>
                </a:solidFill>
                <a:latin typeface="Helvetica Light" panose="020B0403020202020204" pitchFamily="34" charset="0"/>
              </a:rPr>
              <a:t>|</a:t>
            </a:r>
            <a:endParaRPr lang="en-GB" sz="900" dirty="0">
              <a:latin typeface="Helvetica Light" panose="020B0403020202020204" pitchFamily="34" charset="0"/>
            </a:endParaRPr>
          </a:p>
        </p:txBody>
      </p:sp>
      <p:sp>
        <p:nvSpPr>
          <p:cNvPr id="3" name="TextBox 2">
            <a:extLst>
              <a:ext uri="{FF2B5EF4-FFF2-40B4-BE49-F238E27FC236}">
                <a16:creationId xmlns:a16="http://schemas.microsoft.com/office/drawing/2014/main" id="{3C5E2729-B32C-4190-A702-C4FC3F6582B9}"/>
              </a:ext>
            </a:extLst>
          </p:cNvPr>
          <p:cNvSpPr txBox="1"/>
          <p:nvPr/>
        </p:nvSpPr>
        <p:spPr>
          <a:xfrm>
            <a:off x="1656522" y="1606169"/>
            <a:ext cx="6876293" cy="4524315"/>
          </a:xfrm>
          <a:prstGeom prst="rect">
            <a:avLst/>
          </a:prstGeom>
          <a:noFill/>
        </p:spPr>
        <p:txBody>
          <a:bodyPr wrap="square" rtlCol="0">
            <a:spAutoFit/>
          </a:bodyPr>
          <a:lstStyle/>
          <a:p>
            <a:pPr marL="0" lvl="2" indent="0">
              <a:buNone/>
            </a:pPr>
            <a:r>
              <a:rPr lang="en-GB" sz="1800" dirty="0">
                <a:solidFill>
                  <a:srgbClr val="283A51"/>
                </a:solidFill>
                <a:latin typeface="Helvetica Light" panose="020B0403020202020204"/>
              </a:rPr>
              <a:t>Organisations need to have clear ways of governing safeguarding and holding the organisation accountable for safeguarding.</a:t>
            </a:r>
          </a:p>
          <a:p>
            <a:pPr marL="0" lvl="2" indent="0">
              <a:buNone/>
            </a:pPr>
            <a:endParaRPr lang="en-GB" sz="1800" dirty="0">
              <a:solidFill>
                <a:srgbClr val="283A51"/>
              </a:solidFill>
              <a:latin typeface="Helvetica Light" panose="020B0403020202020204"/>
            </a:endParaRPr>
          </a:p>
          <a:p>
            <a:pPr marL="0" lvl="2" indent="0">
              <a:buNone/>
            </a:pPr>
            <a:r>
              <a:rPr lang="en-GB" sz="1800" dirty="0">
                <a:solidFill>
                  <a:srgbClr val="283A51"/>
                </a:solidFill>
                <a:latin typeface="Helvetica Light" panose="020B0403020202020204"/>
              </a:rPr>
              <a:t>Regular management reporting on safeguarding performance, and Trustees reviewing this performance, is essential for accountability.</a:t>
            </a:r>
          </a:p>
          <a:p>
            <a:pPr marL="0" lvl="2" indent="0">
              <a:buNone/>
            </a:pPr>
            <a:endParaRPr lang="en-GB" sz="1800" dirty="0">
              <a:solidFill>
                <a:srgbClr val="283A51"/>
              </a:solidFill>
              <a:latin typeface="Helvetica Light" panose="020B0403020202020204"/>
            </a:endParaRPr>
          </a:p>
          <a:p>
            <a:pPr marL="0" lvl="2" indent="0">
              <a:buNone/>
            </a:pPr>
            <a:r>
              <a:rPr lang="en-GB" sz="1800" dirty="0">
                <a:solidFill>
                  <a:srgbClr val="283A51"/>
                </a:solidFill>
                <a:latin typeface="Helvetica Light" panose="020B0403020202020204"/>
              </a:rPr>
              <a:t>Executive teams and Boards of Trustees that have specific governance and accountability roles for safeguarding can help the organisation meet its policies, monitor risks, and learn from successes or safeguarding cases. Having safeguarding focal points in each department or team can also be helpful.</a:t>
            </a:r>
          </a:p>
          <a:p>
            <a:pPr lvl="2"/>
            <a:endParaRPr lang="en-GB" sz="1800" dirty="0">
              <a:solidFill>
                <a:srgbClr val="283A51"/>
              </a:solidFill>
              <a:latin typeface="Helvetica Light" panose="020B0403020202020204"/>
            </a:endParaRPr>
          </a:p>
          <a:p>
            <a:pPr marL="0" lvl="2" indent="0">
              <a:buNone/>
            </a:pPr>
            <a:r>
              <a:rPr lang="en-GB" sz="1800" dirty="0">
                <a:solidFill>
                  <a:srgbClr val="283A51"/>
                </a:solidFill>
                <a:latin typeface="Helvetica Light" panose="020B0403020202020204"/>
              </a:rPr>
              <a:t>Accountability can be strengthened by the executive and board levels hearing from a range of different people, including survivors of sexual exploitation, abuse and sexual harassment (SEAH).</a:t>
            </a:r>
          </a:p>
          <a:p>
            <a:endParaRPr lang="en-GB" dirty="0"/>
          </a:p>
        </p:txBody>
      </p:sp>
      <p:pic>
        <p:nvPicPr>
          <p:cNvPr id="8" name="Graphic 7" descr="Magnifying glass">
            <a:extLst>
              <a:ext uri="{FF2B5EF4-FFF2-40B4-BE49-F238E27FC236}">
                <a16:creationId xmlns:a16="http://schemas.microsoft.com/office/drawing/2014/main" id="{5EE89009-2120-48CB-AA60-B23F7A72A1B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3602" y="1633840"/>
            <a:ext cx="581511" cy="581511"/>
          </a:xfrm>
          <a:prstGeom prst="rect">
            <a:avLst/>
          </a:prstGeom>
        </p:spPr>
      </p:pic>
      <p:pic>
        <p:nvPicPr>
          <p:cNvPr id="10" name="Graphic 9" descr="Document">
            <a:extLst>
              <a:ext uri="{FF2B5EF4-FFF2-40B4-BE49-F238E27FC236}">
                <a16:creationId xmlns:a16="http://schemas.microsoft.com/office/drawing/2014/main" id="{4B8CC374-D730-403B-AF57-01EA36B111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602" y="2496409"/>
            <a:ext cx="629890" cy="629890"/>
          </a:xfrm>
          <a:prstGeom prst="rect">
            <a:avLst/>
          </a:prstGeom>
        </p:spPr>
      </p:pic>
      <p:pic>
        <p:nvPicPr>
          <p:cNvPr id="16" name="Graphic 15" descr="Head with gears">
            <a:extLst>
              <a:ext uri="{FF2B5EF4-FFF2-40B4-BE49-F238E27FC236}">
                <a16:creationId xmlns:a16="http://schemas.microsoft.com/office/drawing/2014/main" id="{885B40FE-5098-41C1-9706-9F0A27F141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222" y="3657763"/>
            <a:ext cx="742765" cy="742765"/>
          </a:xfrm>
          <a:prstGeom prst="rect">
            <a:avLst/>
          </a:prstGeom>
        </p:spPr>
      </p:pic>
      <p:pic>
        <p:nvPicPr>
          <p:cNvPr id="18" name="Graphic 17" descr="Radio microphone">
            <a:extLst>
              <a:ext uri="{FF2B5EF4-FFF2-40B4-BE49-F238E27FC236}">
                <a16:creationId xmlns:a16="http://schemas.microsoft.com/office/drawing/2014/main" id="{BF1F2499-F753-415D-8D1B-1D1FE9FC8C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4221" y="4997606"/>
            <a:ext cx="742766" cy="742766"/>
          </a:xfrm>
          <a:prstGeom prst="rect">
            <a:avLst/>
          </a:prstGeom>
        </p:spPr>
      </p:pic>
    </p:spTree>
    <p:extLst>
      <p:ext uri="{BB962C8B-B14F-4D97-AF65-F5344CB8AC3E}">
        <p14:creationId xmlns:p14="http://schemas.microsoft.com/office/powerpoint/2010/main" val="217224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619200" y="1193400"/>
            <a:ext cx="7921625" cy="507406"/>
          </a:xfrm>
        </p:spPr>
        <p:txBody>
          <a:bodyPr/>
          <a:lstStyle/>
          <a:p>
            <a:r>
              <a:rPr lang="en-GB" dirty="0">
                <a:solidFill>
                  <a:srgbClr val="283A51"/>
                </a:solidFill>
              </a:rPr>
              <a:t>Communication, learning and development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21</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pPr/>
              <a:t>21</a:t>
            </a:fld>
            <a:r>
              <a:rPr lang="en-US" sz="900" dirty="0">
                <a:latin typeface="Helvetica Light" panose="020B0403020202020204" pitchFamily="34" charset="0"/>
              </a:rPr>
              <a:t> </a:t>
            </a:r>
            <a:r>
              <a:rPr lang="en-GB" sz="900" dirty="0">
                <a:solidFill>
                  <a:srgbClr val="ECCF3E"/>
                </a:solidFill>
                <a:latin typeface="Helvetica Light" panose="020B0403020202020204" pitchFamily="34" charset="0"/>
              </a:rPr>
              <a:t>|</a:t>
            </a:r>
            <a:r>
              <a:rPr lang="en-GB" sz="900" dirty="0">
                <a:latin typeface="Helvetica Light" panose="020B0403020202020204" pitchFamily="34" charset="0"/>
              </a:rPr>
              <a:t> The Safeguarding Journey</a:t>
            </a:r>
          </a:p>
        </p:txBody>
      </p:sp>
      <p:pic>
        <p:nvPicPr>
          <p:cNvPr id="4" name="Picture 3" descr="A group of people sitting in a room&#10;&#10;Description automatically generated">
            <a:extLst>
              <a:ext uri="{FF2B5EF4-FFF2-40B4-BE49-F238E27FC236}">
                <a16:creationId xmlns:a16="http://schemas.microsoft.com/office/drawing/2014/main" id="{4CDE89D9-5A52-4844-A4F5-4ABF882C9E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201" y="1773383"/>
            <a:ext cx="4451564" cy="2962684"/>
          </a:xfrm>
          <a:prstGeom prst="rect">
            <a:avLst/>
          </a:prstGeom>
        </p:spPr>
      </p:pic>
      <p:sp>
        <p:nvSpPr>
          <p:cNvPr id="9" name="TextBox 8">
            <a:extLst>
              <a:ext uri="{FF2B5EF4-FFF2-40B4-BE49-F238E27FC236}">
                <a16:creationId xmlns:a16="http://schemas.microsoft.com/office/drawing/2014/main" id="{0F2DFEBB-A3D9-4D3D-B2E5-F3648FF98875}"/>
              </a:ext>
            </a:extLst>
          </p:cNvPr>
          <p:cNvSpPr txBox="1"/>
          <p:nvPr/>
        </p:nvSpPr>
        <p:spPr>
          <a:xfrm>
            <a:off x="5287617" y="1693229"/>
            <a:ext cx="3237183" cy="3693319"/>
          </a:xfrm>
          <a:prstGeom prst="rect">
            <a:avLst/>
          </a:prstGeom>
          <a:noFill/>
        </p:spPr>
        <p:txBody>
          <a:bodyPr wrap="square" rtlCol="0">
            <a:spAutoFit/>
          </a:bodyPr>
          <a:lstStyle/>
          <a:p>
            <a:r>
              <a:rPr lang="en-GB" dirty="0">
                <a:solidFill>
                  <a:srgbClr val="283A51"/>
                </a:solidFill>
                <a:latin typeface="Helvetica Light" panose="020B0403020202020204"/>
              </a:rPr>
              <a:t>All staff and associates need to understand their safeguarding responsibilities and how to fulfil these.</a:t>
            </a:r>
          </a:p>
          <a:p>
            <a:endParaRPr lang="en-GB" dirty="0">
              <a:solidFill>
                <a:srgbClr val="283A51"/>
              </a:solidFill>
              <a:latin typeface="Helvetica Light" panose="020B0403020202020204"/>
            </a:endParaRPr>
          </a:p>
          <a:p>
            <a:r>
              <a:rPr lang="en-GB" dirty="0">
                <a:solidFill>
                  <a:srgbClr val="283A51"/>
                </a:solidFill>
                <a:latin typeface="Helvetica Light" panose="020B0403020202020204"/>
              </a:rPr>
              <a:t>This requires effective communication on safeguarding and regular training for staff and associates.</a:t>
            </a:r>
          </a:p>
          <a:p>
            <a:endParaRPr lang="en-GB" dirty="0"/>
          </a:p>
          <a:p>
            <a:endParaRPr lang="en-GB" dirty="0"/>
          </a:p>
          <a:p>
            <a:endParaRPr lang="en-GB" dirty="0"/>
          </a:p>
        </p:txBody>
      </p:sp>
      <p:sp>
        <p:nvSpPr>
          <p:cNvPr id="10" name="TextBox 9">
            <a:extLst>
              <a:ext uri="{FF2B5EF4-FFF2-40B4-BE49-F238E27FC236}">
                <a16:creationId xmlns:a16="http://schemas.microsoft.com/office/drawing/2014/main" id="{D7890870-F5C2-4407-8FFC-426E7F54B78A}"/>
              </a:ext>
            </a:extLst>
          </p:cNvPr>
          <p:cNvSpPr txBox="1"/>
          <p:nvPr/>
        </p:nvSpPr>
        <p:spPr>
          <a:xfrm>
            <a:off x="568725" y="5024619"/>
            <a:ext cx="7913612" cy="923330"/>
          </a:xfrm>
          <a:prstGeom prst="rect">
            <a:avLst/>
          </a:prstGeom>
          <a:noFill/>
        </p:spPr>
        <p:txBody>
          <a:bodyPr wrap="square" rtlCol="0">
            <a:spAutoFit/>
          </a:bodyPr>
          <a:lstStyle/>
          <a:p>
            <a:r>
              <a:rPr lang="en-GB" dirty="0">
                <a:solidFill>
                  <a:srgbClr val="283A51"/>
                </a:solidFill>
                <a:latin typeface="Helvetica Light" panose="020B0403020202020204"/>
              </a:rPr>
              <a:t>Some people need more training. For example safeguarding focal points, human resources staff and leadership teams need more specific knowledge and additional training on their safeguarding duties.</a:t>
            </a:r>
          </a:p>
        </p:txBody>
      </p:sp>
      <p:sp>
        <p:nvSpPr>
          <p:cNvPr id="3" name="TextBox 2">
            <a:extLst>
              <a:ext uri="{FF2B5EF4-FFF2-40B4-BE49-F238E27FC236}">
                <a16:creationId xmlns:a16="http://schemas.microsoft.com/office/drawing/2014/main" id="{6D1BFD13-9AD0-4BF9-BE6A-A5F07C7B8242}"/>
              </a:ext>
            </a:extLst>
          </p:cNvPr>
          <p:cNvSpPr txBox="1"/>
          <p:nvPr/>
        </p:nvSpPr>
        <p:spPr>
          <a:xfrm>
            <a:off x="611188" y="4736067"/>
            <a:ext cx="2364768" cy="276999"/>
          </a:xfrm>
          <a:prstGeom prst="rect">
            <a:avLst/>
          </a:prstGeom>
          <a:noFill/>
        </p:spPr>
        <p:txBody>
          <a:bodyPr wrap="square" rtlCol="0">
            <a:spAutoFit/>
          </a:bodyPr>
          <a:lstStyle/>
          <a:p>
            <a:r>
              <a:rPr lang="en-GB" sz="1200" dirty="0"/>
              <a:t>Photo by Paul Robin</a:t>
            </a:r>
          </a:p>
        </p:txBody>
      </p:sp>
    </p:spTree>
    <p:extLst>
      <p:ext uri="{BB962C8B-B14F-4D97-AF65-F5344CB8AC3E}">
        <p14:creationId xmlns:p14="http://schemas.microsoft.com/office/powerpoint/2010/main" val="86894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611191" y="1440000"/>
            <a:ext cx="3775279" cy="4682504"/>
          </a:xfrm>
        </p:spPr>
        <p:txBody>
          <a:bodyPr>
            <a:normAutofit fontScale="85000" lnSpcReduction="20000"/>
          </a:bodyPr>
          <a:lstStyle/>
          <a:p>
            <a:r>
              <a:rPr lang="en-GB" sz="2800" dirty="0">
                <a:solidFill>
                  <a:srgbClr val="283A51"/>
                </a:solidFill>
              </a:rPr>
              <a:t>Communication with communities</a:t>
            </a:r>
          </a:p>
          <a:p>
            <a:pPr marL="0" lvl="2" indent="0">
              <a:buNone/>
            </a:pPr>
            <a:endParaRPr lang="en-GB" dirty="0">
              <a:solidFill>
                <a:srgbClr val="283A51"/>
              </a:solidFill>
            </a:endParaRPr>
          </a:p>
          <a:p>
            <a:pPr marL="0" lvl="2" indent="0">
              <a:buNone/>
            </a:pPr>
            <a:r>
              <a:rPr lang="en-GB" sz="2100" dirty="0">
                <a:solidFill>
                  <a:srgbClr val="283A51"/>
                </a:solidFill>
              </a:rPr>
              <a:t>All programme participants, their communities and the wider population, including children, need to know about the organisation’s safeguarding commitments.</a:t>
            </a:r>
          </a:p>
          <a:p>
            <a:pPr marL="0" lvl="2" indent="0">
              <a:buNone/>
            </a:pPr>
            <a:endParaRPr lang="en-GB" sz="2100" dirty="0">
              <a:solidFill>
                <a:srgbClr val="283A51"/>
              </a:solidFill>
            </a:endParaRPr>
          </a:p>
          <a:p>
            <a:pPr marL="0" lvl="2" indent="0">
              <a:buNone/>
            </a:pPr>
            <a:r>
              <a:rPr lang="en-GB" sz="2100" dirty="0">
                <a:solidFill>
                  <a:srgbClr val="283A51"/>
                </a:solidFill>
              </a:rPr>
              <a:t>People, including children, have different needs, abilities and levels of understanding. It is helpful to use many different ways of communicating so that many different people can understand information on safeguarding and their rights to protection from sexual exploitation, abuse and harassment (SEAH).</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8" y="6250579"/>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pPr/>
              <a:t>22</a:t>
            </a:fld>
            <a:r>
              <a:rPr lang="en-US" sz="900" dirty="0">
                <a:latin typeface="Helvetica Light" panose="020B0403020202020204" pitchFamily="34" charset="0"/>
              </a:rPr>
              <a:t> </a:t>
            </a:r>
            <a:r>
              <a:rPr lang="en-GB" sz="900" dirty="0">
                <a:solidFill>
                  <a:srgbClr val="ECCF3E"/>
                </a:solidFill>
                <a:latin typeface="Helvetica Light" panose="020B0403020202020204" pitchFamily="34" charset="0"/>
              </a:rPr>
              <a:t>|</a:t>
            </a:r>
            <a:r>
              <a:rPr lang="en-GB" sz="900" dirty="0">
                <a:latin typeface="Helvetica Light" panose="020B0403020202020204" pitchFamily="34" charset="0"/>
              </a:rPr>
              <a:t> The Safeguarding Journey</a:t>
            </a:r>
          </a:p>
        </p:txBody>
      </p:sp>
      <p:pic>
        <p:nvPicPr>
          <p:cNvPr id="4" name="Picture 3" descr="A group of people in a park&#10;&#10;Description automatically generated">
            <a:extLst>
              <a:ext uri="{FF2B5EF4-FFF2-40B4-BE49-F238E27FC236}">
                <a16:creationId xmlns:a16="http://schemas.microsoft.com/office/drawing/2014/main" id="{2A271798-0216-458D-A874-E6A516B895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2306983"/>
            <a:ext cx="3934239" cy="2622826"/>
          </a:xfrm>
          <a:prstGeom prst="rect">
            <a:avLst/>
          </a:prstGeom>
        </p:spPr>
      </p:pic>
      <p:sp>
        <p:nvSpPr>
          <p:cNvPr id="3" name="TextBox 2">
            <a:extLst>
              <a:ext uri="{FF2B5EF4-FFF2-40B4-BE49-F238E27FC236}">
                <a16:creationId xmlns:a16="http://schemas.microsoft.com/office/drawing/2014/main" id="{2B1300B9-6CFB-49AA-BF4C-1CB0BA501F38}"/>
              </a:ext>
            </a:extLst>
          </p:cNvPr>
          <p:cNvSpPr txBox="1"/>
          <p:nvPr/>
        </p:nvSpPr>
        <p:spPr>
          <a:xfrm>
            <a:off x="4572000" y="4929809"/>
            <a:ext cx="2809702" cy="276999"/>
          </a:xfrm>
          <a:prstGeom prst="rect">
            <a:avLst/>
          </a:prstGeom>
          <a:noFill/>
        </p:spPr>
        <p:txBody>
          <a:bodyPr wrap="square" rtlCol="0">
            <a:spAutoFit/>
          </a:bodyPr>
          <a:lstStyle/>
          <a:p>
            <a:r>
              <a:rPr lang="en-GB" sz="1200" dirty="0"/>
              <a:t>Photo by Will Baxter</a:t>
            </a:r>
          </a:p>
        </p:txBody>
      </p:sp>
    </p:spTree>
    <p:extLst>
      <p:ext uri="{BB962C8B-B14F-4D97-AF65-F5344CB8AC3E}">
        <p14:creationId xmlns:p14="http://schemas.microsoft.com/office/powerpoint/2010/main" val="422739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1695796" y="1562825"/>
            <a:ext cx="6837019" cy="4268131"/>
          </a:xfrm>
        </p:spPr>
        <p:txBody>
          <a:bodyPr>
            <a:noAutofit/>
          </a:bodyPr>
          <a:lstStyle/>
          <a:p>
            <a:pPr marL="0" lvl="2" indent="0">
              <a:buNone/>
            </a:pPr>
            <a:br>
              <a:rPr lang="en-GB" sz="1500" dirty="0"/>
            </a:br>
            <a:r>
              <a:rPr lang="en-GB" sz="1500" dirty="0"/>
              <a:t>Organisations need to practice safeguarding before, during, and after a staff member or associate works with the organisation. </a:t>
            </a:r>
          </a:p>
          <a:p>
            <a:pPr marL="0" lvl="2" indent="0">
              <a:buNone/>
            </a:pPr>
            <a:r>
              <a:rPr lang="en-GB" sz="1500" dirty="0"/>
              <a:t>During recruitment, the organisation needs to assess any safeguarding risks that a staff member or associate might pose, for example by conducting referee checks </a:t>
            </a:r>
            <a:r>
              <a:rPr kumimoji="0" lang="en-GB" sz="1500" b="0" i="0" u="none" strike="noStrike" kern="1200" cap="none" spc="0" normalizeH="0" baseline="0" noProof="0" dirty="0">
                <a:ln>
                  <a:noFill/>
                </a:ln>
                <a:solidFill>
                  <a:srgbClr val="283A51"/>
                </a:solidFill>
                <a:effectLst/>
                <a:uLnTx/>
                <a:uFillTx/>
                <a:latin typeface="Helvetica Light" panose="020B0403020202020204" pitchFamily="34" charset="0"/>
                <a:ea typeface="+mn-ea"/>
                <a:cs typeface="+mn-cs"/>
              </a:rPr>
              <a:t>to identify if an applicant has breached a policy or code of conduct in the past,</a:t>
            </a:r>
            <a:r>
              <a:rPr lang="en-GB" sz="1500" dirty="0">
                <a:solidFill>
                  <a:srgbClr val="283A51"/>
                </a:solidFill>
              </a:rPr>
              <a:t> and by asking interview questions about the applicant’s behaviour and their understanding of safeguarding. </a:t>
            </a:r>
          </a:p>
          <a:p>
            <a:pPr marL="0" lvl="2" indent="0">
              <a:buNone/>
            </a:pPr>
            <a:r>
              <a:rPr lang="en-GB" sz="1500" dirty="0"/>
              <a:t>During the staff member or associate’s work, the organisation needs to ensure that they are aware of, understand, and abide by safeguarding policies and codes of conduct.</a:t>
            </a:r>
          </a:p>
          <a:p>
            <a:pPr marL="0" lvl="2" indent="0">
              <a:buNone/>
            </a:pPr>
            <a:r>
              <a:rPr lang="en-GB" sz="1500" dirty="0"/>
              <a:t>The organisation needs to have procedures in place to respond to incidents if a staff member or associate breaches the Safeguarding Policy and Code of Conduct, including investigation procedures and disciplinary procedures.</a:t>
            </a:r>
          </a:p>
          <a:p>
            <a:pPr marL="0" lvl="2" indent="0">
              <a:buNone/>
            </a:pPr>
            <a:r>
              <a:rPr lang="en-GB" sz="1500" dirty="0"/>
              <a:t>If a staff member or associate leaves the organisation or is dismissed, the organisation can use the </a:t>
            </a:r>
            <a:r>
              <a:rPr lang="en-GB" sz="1500" dirty="0">
                <a:hlinkClick r:id="rId2"/>
              </a:rPr>
              <a:t>Inter-Agency Misconduct Disclosure Scheme </a:t>
            </a:r>
            <a:r>
              <a:rPr lang="en-GB" sz="1500" dirty="0"/>
              <a:t>to share information about misconduct, and keep records of disciplinary measures on staff, including dismissals, to prevent re-hiring them in future.</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49769" y="6237275"/>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pPr/>
              <a:t>23</a:t>
            </a:fld>
            <a:r>
              <a:rPr lang="en-US" sz="900" dirty="0">
                <a:latin typeface="Helvetica Light" panose="020B0403020202020204" pitchFamily="34" charset="0"/>
              </a:rPr>
              <a:t> </a:t>
            </a:r>
            <a:r>
              <a:rPr lang="en-GB" sz="900" dirty="0">
                <a:solidFill>
                  <a:srgbClr val="ECCF3E"/>
                </a:solidFill>
                <a:latin typeface="Helvetica Light" panose="020B0403020202020204" pitchFamily="34" charset="0"/>
              </a:rPr>
              <a:t>|</a:t>
            </a:r>
            <a:r>
              <a:rPr lang="en-GB" sz="900" dirty="0">
                <a:latin typeface="Helvetica Light" panose="020B0403020202020204" pitchFamily="34" charset="0"/>
              </a:rPr>
              <a:t> The Safeguarding Journey</a:t>
            </a:r>
          </a:p>
        </p:txBody>
      </p:sp>
      <p:sp>
        <p:nvSpPr>
          <p:cNvPr id="8" name="TextBox 7">
            <a:extLst>
              <a:ext uri="{FF2B5EF4-FFF2-40B4-BE49-F238E27FC236}">
                <a16:creationId xmlns:a16="http://schemas.microsoft.com/office/drawing/2014/main" id="{61352340-A4E9-4143-9AF1-F6081372BE9D}"/>
              </a:ext>
            </a:extLst>
          </p:cNvPr>
          <p:cNvSpPr txBox="1"/>
          <p:nvPr/>
        </p:nvSpPr>
        <p:spPr>
          <a:xfrm>
            <a:off x="611185" y="1244050"/>
            <a:ext cx="4572000" cy="400110"/>
          </a:xfrm>
          <a:prstGeom prst="rect">
            <a:avLst/>
          </a:prstGeom>
          <a:noFill/>
        </p:spPr>
        <p:txBody>
          <a:bodyPr wrap="square">
            <a:spAutoFit/>
          </a:bodyPr>
          <a:lstStyle/>
          <a:p>
            <a:r>
              <a:rPr lang="en-GB" sz="2000" dirty="0">
                <a:solidFill>
                  <a:srgbClr val="283A51"/>
                </a:solidFill>
                <a:latin typeface="Helvetica Light" panose="020B0403020202020204"/>
              </a:rPr>
              <a:t>Human resources</a:t>
            </a:r>
          </a:p>
        </p:txBody>
      </p:sp>
      <p:pic>
        <p:nvPicPr>
          <p:cNvPr id="4" name="Graphic 3" descr="Arrow circle">
            <a:extLst>
              <a:ext uri="{FF2B5EF4-FFF2-40B4-BE49-F238E27FC236}">
                <a16:creationId xmlns:a16="http://schemas.microsoft.com/office/drawing/2014/main" id="{2CE4B1D6-0A1F-43D6-B750-ECD53FCF46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457" y="1685058"/>
            <a:ext cx="861671" cy="861671"/>
          </a:xfrm>
          <a:prstGeom prst="rect">
            <a:avLst/>
          </a:prstGeom>
        </p:spPr>
      </p:pic>
      <p:pic>
        <p:nvPicPr>
          <p:cNvPr id="11" name="Graphic 10" descr="Warning">
            <a:extLst>
              <a:ext uri="{FF2B5EF4-FFF2-40B4-BE49-F238E27FC236}">
                <a16:creationId xmlns:a16="http://schemas.microsoft.com/office/drawing/2014/main" id="{B5CBD0C8-0C8F-4D48-978A-26FEB1CAE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769" y="3909033"/>
            <a:ext cx="728313" cy="728313"/>
          </a:xfrm>
          <a:prstGeom prst="rect">
            <a:avLst/>
          </a:prstGeom>
        </p:spPr>
      </p:pic>
      <p:pic>
        <p:nvPicPr>
          <p:cNvPr id="13" name="Graphic 12" descr="Binoculars">
            <a:extLst>
              <a:ext uri="{FF2B5EF4-FFF2-40B4-BE49-F238E27FC236}">
                <a16:creationId xmlns:a16="http://schemas.microsoft.com/office/drawing/2014/main" id="{77AC07BF-BF23-4B56-88C7-B65B160977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9769" y="2722850"/>
            <a:ext cx="728313" cy="728313"/>
          </a:xfrm>
          <a:prstGeom prst="rect">
            <a:avLst/>
          </a:prstGeom>
        </p:spPr>
      </p:pic>
      <p:pic>
        <p:nvPicPr>
          <p:cNvPr id="9" name="Graphic 8" descr="Future">
            <a:extLst>
              <a:ext uri="{FF2B5EF4-FFF2-40B4-BE49-F238E27FC236}">
                <a16:creationId xmlns:a16="http://schemas.microsoft.com/office/drawing/2014/main" id="{AFEE284C-4C4B-42C3-8D3E-D31902E4FE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769" y="5175758"/>
            <a:ext cx="728313" cy="728313"/>
          </a:xfrm>
          <a:prstGeom prst="rect">
            <a:avLst/>
          </a:prstGeom>
        </p:spPr>
      </p:pic>
    </p:spTree>
    <p:extLst>
      <p:ext uri="{BB962C8B-B14F-4D97-AF65-F5344CB8AC3E}">
        <p14:creationId xmlns:p14="http://schemas.microsoft.com/office/powerpoint/2010/main" val="234267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611191" y="1440000"/>
            <a:ext cx="3893291" cy="521322"/>
          </a:xfrm>
        </p:spPr>
        <p:txBody>
          <a:bodyPr>
            <a:normAutofit/>
          </a:bodyPr>
          <a:lstStyle/>
          <a:p>
            <a:r>
              <a:rPr lang="en-GB" dirty="0">
                <a:solidFill>
                  <a:srgbClr val="283A51"/>
                </a:solidFill>
              </a:rPr>
              <a:t>Safe programmes</a:t>
            </a:r>
          </a:p>
          <a:p>
            <a:pPr marL="0" lvl="2" indent="0">
              <a:buNone/>
            </a:pPr>
            <a:endParaRPr lang="en-GB" sz="1900" dirty="0">
              <a:solidFill>
                <a:srgbClr val="283A51"/>
              </a:solidFill>
            </a:endParaRPr>
          </a:p>
          <a:p>
            <a:pPr lvl="2"/>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24</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pic>
        <p:nvPicPr>
          <p:cNvPr id="4" name="Picture 3" descr="Diagram&#10;&#10;Description automatically generated">
            <a:extLst>
              <a:ext uri="{FF2B5EF4-FFF2-40B4-BE49-F238E27FC236}">
                <a16:creationId xmlns:a16="http://schemas.microsoft.com/office/drawing/2014/main" id="{48E90DE0-DF06-408B-A0A8-0F6C481F3B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2975844"/>
            <a:ext cx="3893291" cy="2595527"/>
          </a:xfrm>
          <a:prstGeom prst="rect">
            <a:avLst/>
          </a:prstGeom>
        </p:spPr>
      </p:pic>
      <p:sp>
        <p:nvSpPr>
          <p:cNvPr id="8" name="TextBox 7">
            <a:extLst>
              <a:ext uri="{FF2B5EF4-FFF2-40B4-BE49-F238E27FC236}">
                <a16:creationId xmlns:a16="http://schemas.microsoft.com/office/drawing/2014/main" id="{1A845E6B-1F98-4A01-8B3C-791DEED6254F}"/>
              </a:ext>
            </a:extLst>
          </p:cNvPr>
          <p:cNvSpPr txBox="1"/>
          <p:nvPr/>
        </p:nvSpPr>
        <p:spPr>
          <a:xfrm>
            <a:off x="498339" y="1961322"/>
            <a:ext cx="8034470" cy="1477328"/>
          </a:xfrm>
          <a:prstGeom prst="rect">
            <a:avLst/>
          </a:prstGeom>
          <a:noFill/>
        </p:spPr>
        <p:txBody>
          <a:bodyPr wrap="square" rtlCol="0">
            <a:spAutoFit/>
          </a:bodyPr>
          <a:lstStyle/>
          <a:p>
            <a:pPr marL="0" lvl="2" indent="0">
              <a:buNone/>
            </a:pPr>
            <a:r>
              <a:rPr lang="en-GB" sz="1800" dirty="0">
                <a:solidFill>
                  <a:srgbClr val="283A51"/>
                </a:solidFill>
                <a:latin typeface="Helvetica Light" panose="020B0403020202020204"/>
              </a:rPr>
              <a:t>Safeguarding concerns are more common in poorly designed programmes, or when programme staff have not carefully considered safeguarding risks in programmes.</a:t>
            </a:r>
          </a:p>
          <a:p>
            <a:pPr lvl="2"/>
            <a:endParaRPr lang="en-GB" sz="1800" dirty="0">
              <a:solidFill>
                <a:srgbClr val="283A51"/>
              </a:solidFill>
            </a:endParaRPr>
          </a:p>
          <a:p>
            <a:endParaRPr lang="en-GB" dirty="0"/>
          </a:p>
        </p:txBody>
      </p:sp>
      <p:sp>
        <p:nvSpPr>
          <p:cNvPr id="9" name="TextBox 8">
            <a:extLst>
              <a:ext uri="{FF2B5EF4-FFF2-40B4-BE49-F238E27FC236}">
                <a16:creationId xmlns:a16="http://schemas.microsoft.com/office/drawing/2014/main" id="{7A0C4DFB-A2E6-4313-A035-4C6C6E8C2375}"/>
              </a:ext>
            </a:extLst>
          </p:cNvPr>
          <p:cNvSpPr txBox="1"/>
          <p:nvPr/>
        </p:nvSpPr>
        <p:spPr>
          <a:xfrm>
            <a:off x="4720432" y="2883511"/>
            <a:ext cx="4109244" cy="3139321"/>
          </a:xfrm>
          <a:prstGeom prst="rect">
            <a:avLst/>
          </a:prstGeom>
          <a:noFill/>
        </p:spPr>
        <p:txBody>
          <a:bodyPr wrap="square" rtlCol="0">
            <a:spAutoFit/>
          </a:bodyPr>
          <a:lstStyle/>
          <a:p>
            <a:r>
              <a:rPr lang="en-GB" sz="1800" dirty="0">
                <a:solidFill>
                  <a:srgbClr val="283A51"/>
                </a:solidFill>
                <a:latin typeface="Helvetica Light" panose="020B0403020202020204"/>
              </a:rPr>
              <a:t>Organisations need to think about safeguarding during the design, delivery and evaluation of programmes, events and activities. E.g. the Sphere Handbook, the Minimum Standards for Child Protection in Humanitarian Action, and an organisation’s own guidance tools help to clarify what is needed to design and deliver safe programmes in different sectors.</a:t>
            </a:r>
          </a:p>
          <a:p>
            <a:endParaRPr lang="en-GB" dirty="0"/>
          </a:p>
        </p:txBody>
      </p:sp>
      <p:sp>
        <p:nvSpPr>
          <p:cNvPr id="3" name="TextBox 2">
            <a:extLst>
              <a:ext uri="{FF2B5EF4-FFF2-40B4-BE49-F238E27FC236}">
                <a16:creationId xmlns:a16="http://schemas.microsoft.com/office/drawing/2014/main" id="{7D0411BF-0A22-4FD5-837F-B34D561557C2}"/>
              </a:ext>
            </a:extLst>
          </p:cNvPr>
          <p:cNvSpPr txBox="1"/>
          <p:nvPr/>
        </p:nvSpPr>
        <p:spPr>
          <a:xfrm>
            <a:off x="611187" y="5571371"/>
            <a:ext cx="3245917" cy="276999"/>
          </a:xfrm>
          <a:prstGeom prst="rect">
            <a:avLst/>
          </a:prstGeom>
          <a:noFill/>
        </p:spPr>
        <p:txBody>
          <a:bodyPr wrap="square" rtlCol="0">
            <a:spAutoFit/>
          </a:bodyPr>
          <a:lstStyle/>
          <a:p>
            <a:r>
              <a:rPr lang="en-GB" sz="1200" dirty="0"/>
              <a:t>Photo by Odile </a:t>
            </a:r>
            <a:r>
              <a:rPr lang="en-GB" sz="1200" dirty="0" err="1"/>
              <a:t>Meylan</a:t>
            </a:r>
            <a:endParaRPr lang="en-GB" sz="1200" dirty="0"/>
          </a:p>
        </p:txBody>
      </p:sp>
    </p:spTree>
    <p:extLst>
      <p:ext uri="{BB962C8B-B14F-4D97-AF65-F5344CB8AC3E}">
        <p14:creationId xmlns:p14="http://schemas.microsoft.com/office/powerpoint/2010/main" val="50716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611190" y="1440000"/>
            <a:ext cx="7921625" cy="547826"/>
          </a:xfrm>
        </p:spPr>
        <p:txBody>
          <a:bodyPr>
            <a:normAutofit/>
          </a:bodyPr>
          <a:lstStyle/>
          <a:p>
            <a:r>
              <a:rPr lang="en-GB" dirty="0">
                <a:solidFill>
                  <a:srgbClr val="283A51"/>
                </a:solidFill>
              </a:rPr>
              <a:t>Media and communications</a:t>
            </a:r>
          </a:p>
          <a:p>
            <a:pPr marL="0" lvl="2" indent="0">
              <a:buNone/>
            </a:pPr>
            <a:endParaRPr lang="en-GB"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25</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pic>
        <p:nvPicPr>
          <p:cNvPr id="4" name="Graphic 3" descr="Video camera">
            <a:extLst>
              <a:ext uri="{FF2B5EF4-FFF2-40B4-BE49-F238E27FC236}">
                <a16:creationId xmlns:a16="http://schemas.microsoft.com/office/drawing/2014/main" id="{B583C939-8845-4699-A5E2-57773B16AA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023826"/>
            <a:ext cx="914400" cy="914400"/>
          </a:xfrm>
          <a:prstGeom prst="rect">
            <a:avLst/>
          </a:prstGeom>
        </p:spPr>
      </p:pic>
      <p:sp>
        <p:nvSpPr>
          <p:cNvPr id="8" name="TextBox 7">
            <a:extLst>
              <a:ext uri="{FF2B5EF4-FFF2-40B4-BE49-F238E27FC236}">
                <a16:creationId xmlns:a16="http://schemas.microsoft.com/office/drawing/2014/main" id="{0AA584D3-B8A2-477A-99B0-7F97925931B9}"/>
              </a:ext>
            </a:extLst>
          </p:cNvPr>
          <p:cNvSpPr txBox="1"/>
          <p:nvPr/>
        </p:nvSpPr>
        <p:spPr>
          <a:xfrm>
            <a:off x="1781625" y="2077280"/>
            <a:ext cx="6584745" cy="3416320"/>
          </a:xfrm>
          <a:prstGeom prst="rect">
            <a:avLst/>
          </a:prstGeom>
          <a:noFill/>
        </p:spPr>
        <p:txBody>
          <a:bodyPr wrap="square" rtlCol="0">
            <a:spAutoFit/>
          </a:bodyPr>
          <a:lstStyle/>
          <a:p>
            <a:pPr marL="0" lvl="2" indent="0">
              <a:buNone/>
            </a:pPr>
            <a:r>
              <a:rPr lang="en-GB" dirty="0">
                <a:solidFill>
                  <a:srgbClr val="283A51"/>
                </a:solidFill>
                <a:latin typeface="Helvetica Light" panose="020B0403020202020204"/>
              </a:rPr>
              <a:t>The publication of images and stories of programme participants are an important part of any organisation’s work, but these communications must not create possible or actual risks to the people they feature, and communications must respect their privacy and dignity.</a:t>
            </a:r>
          </a:p>
          <a:p>
            <a:pPr marL="0" lvl="2" indent="0">
              <a:buNone/>
            </a:pPr>
            <a:endParaRPr lang="en-GB" dirty="0">
              <a:solidFill>
                <a:srgbClr val="283A51"/>
              </a:solidFill>
              <a:latin typeface="Helvetica Light" panose="020B0403020202020204"/>
            </a:endParaRPr>
          </a:p>
          <a:p>
            <a:pPr marL="0" lvl="2" indent="0">
              <a:buNone/>
            </a:pPr>
            <a:r>
              <a:rPr lang="en-GB" dirty="0">
                <a:solidFill>
                  <a:srgbClr val="283A51"/>
                </a:solidFill>
                <a:latin typeface="Helvetica Light" panose="020B0403020202020204"/>
              </a:rPr>
              <a:t>All communications material should be collected, developed, stored, distributed and published in a way that is safe and with consent from the people they feature.</a:t>
            </a:r>
          </a:p>
          <a:p>
            <a:pPr marL="0" lvl="2" indent="0">
              <a:buNone/>
            </a:pPr>
            <a:endParaRPr lang="en-GB" dirty="0">
              <a:solidFill>
                <a:srgbClr val="283A51"/>
              </a:solidFill>
              <a:latin typeface="Helvetica Light" panose="020B0403020202020204"/>
            </a:endParaRPr>
          </a:p>
          <a:p>
            <a:pPr marL="0" lvl="2" indent="0">
              <a:buNone/>
            </a:pPr>
            <a:r>
              <a:rPr lang="en-GB" dirty="0">
                <a:solidFill>
                  <a:srgbClr val="283A51"/>
                </a:solidFill>
                <a:latin typeface="Helvetica Light" panose="020B0403020202020204"/>
              </a:rPr>
              <a:t>Organisations also need clear guidance on using social media and online platforms to help address safeguarding risks.</a:t>
            </a:r>
          </a:p>
        </p:txBody>
      </p:sp>
      <p:pic>
        <p:nvPicPr>
          <p:cNvPr id="10" name="Graphic 9" descr="Comment Like">
            <a:extLst>
              <a:ext uri="{FF2B5EF4-FFF2-40B4-BE49-F238E27FC236}">
                <a16:creationId xmlns:a16="http://schemas.microsoft.com/office/drawing/2014/main" id="{5AFA9186-4A33-4A9F-B917-03DCB636E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8" y="3590732"/>
            <a:ext cx="914400" cy="914400"/>
          </a:xfrm>
          <a:prstGeom prst="rect">
            <a:avLst/>
          </a:prstGeom>
        </p:spPr>
      </p:pic>
      <p:pic>
        <p:nvPicPr>
          <p:cNvPr id="12" name="Graphic 11" descr="Online meeting">
            <a:extLst>
              <a:ext uri="{FF2B5EF4-FFF2-40B4-BE49-F238E27FC236}">
                <a16:creationId xmlns:a16="http://schemas.microsoft.com/office/drawing/2014/main" id="{C105FFE2-0DD3-48CA-9C19-6FB5AB8363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188" y="4738276"/>
            <a:ext cx="914400" cy="914400"/>
          </a:xfrm>
          <a:prstGeom prst="rect">
            <a:avLst/>
          </a:prstGeom>
        </p:spPr>
      </p:pic>
    </p:spTree>
    <p:extLst>
      <p:ext uri="{BB962C8B-B14F-4D97-AF65-F5344CB8AC3E}">
        <p14:creationId xmlns:p14="http://schemas.microsoft.com/office/powerpoint/2010/main" val="272015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611191" y="1440000"/>
            <a:ext cx="3960810" cy="555055"/>
          </a:xfrm>
        </p:spPr>
        <p:txBody>
          <a:bodyPr/>
          <a:lstStyle/>
          <a:p>
            <a:r>
              <a:rPr lang="en-GB" dirty="0">
                <a:solidFill>
                  <a:srgbClr val="283A51"/>
                </a:solidFill>
              </a:rPr>
              <a:t>Fundraising</a:t>
            </a: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60442"/>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26</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sp>
        <p:nvSpPr>
          <p:cNvPr id="3" name="TextBox 2">
            <a:extLst>
              <a:ext uri="{FF2B5EF4-FFF2-40B4-BE49-F238E27FC236}">
                <a16:creationId xmlns:a16="http://schemas.microsoft.com/office/drawing/2014/main" id="{ABFADB04-B574-4741-BD4A-7EA8CFA8180E}"/>
              </a:ext>
            </a:extLst>
          </p:cNvPr>
          <p:cNvSpPr txBox="1"/>
          <p:nvPr/>
        </p:nvSpPr>
        <p:spPr>
          <a:xfrm>
            <a:off x="1695796" y="2244437"/>
            <a:ext cx="6567055" cy="2831544"/>
          </a:xfrm>
          <a:prstGeom prst="rect">
            <a:avLst/>
          </a:prstGeom>
          <a:noFill/>
        </p:spPr>
        <p:txBody>
          <a:bodyPr wrap="square" rtlCol="0">
            <a:spAutoFit/>
          </a:bodyPr>
          <a:lstStyle/>
          <a:p>
            <a:pPr marL="0" lvl="2" indent="0">
              <a:buNone/>
            </a:pPr>
            <a:r>
              <a:rPr lang="en-GB" sz="2000" dirty="0">
                <a:latin typeface="Helvetica Light" panose="020B0403020202020204"/>
              </a:rPr>
              <a:t>Organisations are usually required to show that they meet donor safeguarding standards.</a:t>
            </a:r>
          </a:p>
          <a:p>
            <a:pPr lvl="2"/>
            <a:endParaRPr lang="en-GB" sz="2000" dirty="0">
              <a:latin typeface="Helvetica Light" panose="020B0403020202020204"/>
            </a:endParaRPr>
          </a:p>
          <a:p>
            <a:pPr lvl="2"/>
            <a:endParaRPr lang="en-GB" sz="2000" dirty="0">
              <a:latin typeface="Helvetica Light" panose="020B0403020202020204"/>
            </a:endParaRPr>
          </a:p>
          <a:p>
            <a:pPr marL="0" lvl="2" indent="0">
              <a:buNone/>
            </a:pPr>
            <a:r>
              <a:rPr lang="en-GB" sz="2000" dirty="0">
                <a:latin typeface="Helvetica Light" panose="020B0403020202020204"/>
              </a:rPr>
              <a:t>Organisations can help themselves to meet donor safeguarding standards by budgeting for safeguarding activities as core or programme costs in funding proposals.</a:t>
            </a:r>
          </a:p>
          <a:p>
            <a:endParaRPr lang="en-GB" dirty="0"/>
          </a:p>
        </p:txBody>
      </p:sp>
      <p:pic>
        <p:nvPicPr>
          <p:cNvPr id="4" name="Graphic 3" descr="Rating 3 Star">
            <a:extLst>
              <a:ext uri="{FF2B5EF4-FFF2-40B4-BE49-F238E27FC236}">
                <a16:creationId xmlns:a16="http://schemas.microsoft.com/office/drawing/2014/main" id="{BDBA71F0-E58A-46A8-978C-6AD9C5ECED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107321"/>
            <a:ext cx="914400" cy="914400"/>
          </a:xfrm>
          <a:prstGeom prst="rect">
            <a:avLst/>
          </a:prstGeom>
        </p:spPr>
      </p:pic>
      <p:pic>
        <p:nvPicPr>
          <p:cNvPr id="10" name="Graphic 9" descr="Coins">
            <a:extLst>
              <a:ext uri="{FF2B5EF4-FFF2-40B4-BE49-F238E27FC236}">
                <a16:creationId xmlns:a16="http://schemas.microsoft.com/office/drawing/2014/main" id="{8748A00C-2B1A-4245-B7DA-15B7E21667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3640726"/>
            <a:ext cx="914400" cy="914400"/>
          </a:xfrm>
          <a:prstGeom prst="rect">
            <a:avLst/>
          </a:prstGeom>
        </p:spPr>
      </p:pic>
    </p:spTree>
    <p:extLst>
      <p:ext uri="{BB962C8B-B14F-4D97-AF65-F5344CB8AC3E}">
        <p14:creationId xmlns:p14="http://schemas.microsoft.com/office/powerpoint/2010/main" val="24576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611191" y="1313411"/>
            <a:ext cx="5630584" cy="4923091"/>
          </a:xfrm>
        </p:spPr>
        <p:txBody>
          <a:bodyPr>
            <a:normAutofit fontScale="85000" lnSpcReduction="20000"/>
          </a:bodyPr>
          <a:lstStyle/>
          <a:p>
            <a:r>
              <a:rPr lang="en-GB" dirty="0">
                <a:solidFill>
                  <a:srgbClr val="283A51"/>
                </a:solidFill>
              </a:rPr>
              <a:t>Partnerships</a:t>
            </a:r>
          </a:p>
          <a:p>
            <a:pPr marL="0" lvl="2" indent="0">
              <a:buNone/>
            </a:pPr>
            <a:br>
              <a:rPr lang="en-GB" dirty="0"/>
            </a:br>
            <a:r>
              <a:rPr lang="en-GB" dirty="0"/>
              <a:t>Working in partnerships has many benefits, but also involves safeguarding risks. </a:t>
            </a:r>
            <a:r>
              <a:rPr lang="en-GB" b="1" dirty="0"/>
              <a:t>Donors expect both your organisation and your partners to meet their standards.</a:t>
            </a:r>
          </a:p>
          <a:p>
            <a:pPr lvl="2"/>
            <a:endParaRPr lang="en-GB" dirty="0"/>
          </a:p>
          <a:p>
            <a:pPr marL="0" lvl="2" indent="0">
              <a:buNone/>
            </a:pPr>
            <a:r>
              <a:rPr lang="en-GB" dirty="0"/>
              <a:t>It is important to review potential partners’ safeguarding arrangements and clearly communicate the standards they must meet.</a:t>
            </a:r>
          </a:p>
          <a:p>
            <a:pPr lvl="2"/>
            <a:endParaRPr lang="en-GB" dirty="0"/>
          </a:p>
          <a:p>
            <a:pPr marL="0" lvl="2" indent="0">
              <a:buNone/>
            </a:pPr>
            <a:r>
              <a:rPr lang="en-GB" dirty="0"/>
              <a:t>Clarify how the partnership arrangements will include safeguarding. </a:t>
            </a:r>
            <a:r>
              <a:rPr lang="en-GB" b="1" dirty="0"/>
              <a:t>Contracts and partnership agreements should include safeguarding arrangements and expectations. </a:t>
            </a:r>
            <a:r>
              <a:rPr lang="en-GB" dirty="0"/>
              <a:t>Often partnership agreements need to include how partners will support each other to strengthen safeguarding. Larger organisations may need to support the capacity of smaller partners.</a:t>
            </a:r>
          </a:p>
          <a:p>
            <a:pPr lvl="2"/>
            <a:endParaRPr lang="en-GB" dirty="0"/>
          </a:p>
          <a:p>
            <a:pPr marL="0" lvl="2" indent="0">
              <a:buNone/>
            </a:pPr>
            <a:r>
              <a:rPr lang="en-GB" b="1" dirty="0"/>
              <a:t>Safeguarding should also be part of monitoring and reporting arrangements between partners.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90" y="623123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27</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pic>
        <p:nvPicPr>
          <p:cNvPr id="4" name="Graphic 3" descr="Boardroom">
            <a:extLst>
              <a:ext uri="{FF2B5EF4-FFF2-40B4-BE49-F238E27FC236}">
                <a16:creationId xmlns:a16="http://schemas.microsoft.com/office/drawing/2014/main" id="{012EC550-2293-4E07-A48B-7922B6BA9E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1775" y="2161093"/>
            <a:ext cx="2291034" cy="2291034"/>
          </a:xfrm>
          <a:prstGeom prst="rect">
            <a:avLst/>
          </a:prstGeom>
        </p:spPr>
      </p:pic>
    </p:spTree>
    <p:extLst>
      <p:ext uri="{BB962C8B-B14F-4D97-AF65-F5344CB8AC3E}">
        <p14:creationId xmlns:p14="http://schemas.microsoft.com/office/powerpoint/2010/main" val="379596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3. What is needed for safeguarding?</a:t>
            </a:r>
          </a:p>
        </p:txBody>
      </p:sp>
      <p:sp>
        <p:nvSpPr>
          <p:cNvPr id="5" name="Text Placeholder 4"/>
          <p:cNvSpPr>
            <a:spLocks noGrp="1"/>
          </p:cNvSpPr>
          <p:nvPr>
            <p:ph idx="1"/>
          </p:nvPr>
        </p:nvSpPr>
        <p:spPr>
          <a:xfrm>
            <a:off x="2252870" y="1787386"/>
            <a:ext cx="6279945" cy="4192174"/>
          </a:xfrm>
        </p:spPr>
        <p:txBody>
          <a:bodyPr>
            <a:normAutofit lnSpcReduction="10000"/>
          </a:bodyPr>
          <a:lstStyle/>
          <a:p>
            <a:pPr marL="0" lvl="2" indent="0">
              <a:buNone/>
            </a:pPr>
            <a:r>
              <a:rPr lang="en-GB" dirty="0"/>
              <a:t>Organisations benefit from an Information and Communication Technology (ICT) policy that includes guidance on how to safely use ICT.</a:t>
            </a:r>
          </a:p>
          <a:p>
            <a:pPr marL="0" lvl="2" indent="0">
              <a:buNone/>
            </a:pPr>
            <a:endParaRPr lang="en-GB" dirty="0"/>
          </a:p>
          <a:p>
            <a:pPr marL="0" lvl="2" indent="0">
              <a:buNone/>
            </a:pPr>
            <a:r>
              <a:rPr lang="en-GB" dirty="0"/>
              <a:t>An organisation should not use its ICT to access or exchange illegal or inappropriate content, including sexual content.</a:t>
            </a:r>
          </a:p>
          <a:p>
            <a:pPr lvl="2"/>
            <a:endParaRPr lang="en-GB" dirty="0"/>
          </a:p>
          <a:p>
            <a:pPr marL="0" lvl="2" indent="0">
              <a:buNone/>
            </a:pPr>
            <a:r>
              <a:rPr lang="en-GB" dirty="0"/>
              <a:t>The ICT team can also create systems or processes that help organisations to securely store and process large amounts of information about staff and the people that the organisation works with. This should be in line with relevant data protection legislation.</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303389"/>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28</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sp>
        <p:nvSpPr>
          <p:cNvPr id="3" name="TextBox 2">
            <a:extLst>
              <a:ext uri="{FF2B5EF4-FFF2-40B4-BE49-F238E27FC236}">
                <a16:creationId xmlns:a16="http://schemas.microsoft.com/office/drawing/2014/main" id="{34DBB0A4-1438-4FD6-B1B9-E4D59DA901DD}"/>
              </a:ext>
            </a:extLst>
          </p:cNvPr>
          <p:cNvSpPr txBox="1"/>
          <p:nvPr/>
        </p:nvSpPr>
        <p:spPr>
          <a:xfrm>
            <a:off x="619200" y="1166191"/>
            <a:ext cx="7610400" cy="400110"/>
          </a:xfrm>
          <a:prstGeom prst="rect">
            <a:avLst/>
          </a:prstGeom>
          <a:noFill/>
        </p:spPr>
        <p:txBody>
          <a:bodyPr wrap="square" rtlCol="0">
            <a:spAutoFit/>
          </a:bodyPr>
          <a:lstStyle/>
          <a:p>
            <a:r>
              <a:rPr lang="en-GB" sz="2000" dirty="0">
                <a:solidFill>
                  <a:srgbClr val="283A51"/>
                </a:solidFill>
                <a:latin typeface="Helvetica Light" panose="020B0403020202020204"/>
              </a:rPr>
              <a:t>Information and communication technology (ICT)</a:t>
            </a:r>
          </a:p>
        </p:txBody>
      </p:sp>
      <p:pic>
        <p:nvPicPr>
          <p:cNvPr id="8" name="Graphic 7" descr="Online meeting">
            <a:extLst>
              <a:ext uri="{FF2B5EF4-FFF2-40B4-BE49-F238E27FC236}">
                <a16:creationId xmlns:a16="http://schemas.microsoft.com/office/drawing/2014/main" id="{2C475F33-DE07-4412-B046-15478C3F9E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521" y="1733571"/>
            <a:ext cx="914400" cy="914400"/>
          </a:xfrm>
          <a:prstGeom prst="rect">
            <a:avLst/>
          </a:prstGeom>
        </p:spPr>
      </p:pic>
      <p:pic>
        <p:nvPicPr>
          <p:cNvPr id="10" name="Graphic 9" descr="Gavel">
            <a:extLst>
              <a:ext uri="{FF2B5EF4-FFF2-40B4-BE49-F238E27FC236}">
                <a16:creationId xmlns:a16="http://schemas.microsoft.com/office/drawing/2014/main" id="{DD7BB494-CE9E-4FC7-A7AE-23479AC79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521" y="2971800"/>
            <a:ext cx="914400" cy="914400"/>
          </a:xfrm>
          <a:prstGeom prst="rect">
            <a:avLst/>
          </a:prstGeom>
        </p:spPr>
      </p:pic>
      <p:pic>
        <p:nvPicPr>
          <p:cNvPr id="12" name="Graphic 11" descr="Box">
            <a:extLst>
              <a:ext uri="{FF2B5EF4-FFF2-40B4-BE49-F238E27FC236}">
                <a16:creationId xmlns:a16="http://schemas.microsoft.com/office/drawing/2014/main" id="{54397F3B-5B37-4429-BBCD-997761DEC0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21" y="4494210"/>
            <a:ext cx="914400" cy="914400"/>
          </a:xfrm>
          <a:prstGeom prst="rect">
            <a:avLst/>
          </a:prstGeom>
        </p:spPr>
      </p:pic>
    </p:spTree>
    <p:extLst>
      <p:ext uri="{BB962C8B-B14F-4D97-AF65-F5344CB8AC3E}">
        <p14:creationId xmlns:p14="http://schemas.microsoft.com/office/powerpoint/2010/main" val="364513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a:normAutofit/>
          </a:bodyPr>
          <a:lstStyle/>
          <a:p>
            <a:pPr algn="ctr"/>
            <a:r>
              <a:rPr lang="en-GB" dirty="0"/>
              <a:t>Part four of the journey…</a:t>
            </a:r>
          </a:p>
        </p:txBody>
      </p:sp>
      <p:pic>
        <p:nvPicPr>
          <p:cNvPr id="5" name="Picture 4" descr="Diagram&#10;&#10;Description automatically generated">
            <a:extLst>
              <a:ext uri="{FF2B5EF4-FFF2-40B4-BE49-F238E27FC236}">
                <a16:creationId xmlns:a16="http://schemas.microsoft.com/office/drawing/2014/main" id="{EAB60866-D215-4C7C-9421-4F6CB4D88C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522"/>
            <a:ext cx="9144000" cy="3740426"/>
          </a:xfrm>
          <a:prstGeom prst="rect">
            <a:avLst/>
          </a:prstGeom>
        </p:spPr>
      </p:pic>
    </p:spTree>
    <p:extLst>
      <p:ext uri="{BB962C8B-B14F-4D97-AF65-F5344CB8AC3E}">
        <p14:creationId xmlns:p14="http://schemas.microsoft.com/office/powerpoint/2010/main" val="216959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a:normAutofit/>
          </a:bodyPr>
          <a:lstStyle/>
          <a:p>
            <a:pPr algn="ctr"/>
            <a:r>
              <a:rPr lang="en-GB" dirty="0"/>
              <a:t>Part one of the journey…</a:t>
            </a:r>
          </a:p>
        </p:txBody>
      </p:sp>
      <p:pic>
        <p:nvPicPr>
          <p:cNvPr id="4" name="Picture 3" descr="Timeline&#10;&#10;Description automatically generated">
            <a:extLst>
              <a:ext uri="{FF2B5EF4-FFF2-40B4-BE49-F238E27FC236}">
                <a16:creationId xmlns:a16="http://schemas.microsoft.com/office/drawing/2014/main" id="{CA2D549F-B16C-4F89-AA0C-8B06C94ADA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63148"/>
            <a:ext cx="9144000" cy="3733800"/>
          </a:xfrm>
          <a:prstGeom prst="rect">
            <a:avLst/>
          </a:prstGeom>
        </p:spPr>
      </p:pic>
    </p:spTree>
    <p:extLst>
      <p:ext uri="{BB962C8B-B14F-4D97-AF65-F5344CB8AC3E}">
        <p14:creationId xmlns:p14="http://schemas.microsoft.com/office/powerpoint/2010/main" val="248638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4. What to do if there is a problem</a:t>
            </a:r>
          </a:p>
        </p:txBody>
      </p:sp>
      <p:sp>
        <p:nvSpPr>
          <p:cNvPr id="5" name="Text Placeholder 4"/>
          <p:cNvSpPr>
            <a:spLocks noGrp="1"/>
          </p:cNvSpPr>
          <p:nvPr>
            <p:ph idx="1"/>
          </p:nvPr>
        </p:nvSpPr>
        <p:spPr>
          <a:xfrm>
            <a:off x="3114261" y="1709530"/>
            <a:ext cx="5418552" cy="4176121"/>
          </a:xfrm>
        </p:spPr>
        <p:txBody>
          <a:bodyPr>
            <a:normAutofit fontScale="77500" lnSpcReduction="20000"/>
          </a:bodyPr>
          <a:lstStyle/>
          <a:p>
            <a:pPr marL="0" lvl="2" indent="0">
              <a:buNone/>
            </a:pPr>
            <a:r>
              <a:rPr lang="en-GB" dirty="0"/>
              <a:t>A speak-up or whistle-blower system </a:t>
            </a:r>
            <a:r>
              <a:rPr lang="en-GB" b="1" dirty="0"/>
              <a:t>helps staff to report concerns about safeguarding</a:t>
            </a:r>
            <a:r>
              <a:rPr lang="en-GB" dirty="0"/>
              <a:t>, sexual exploitation, abuse, sexual harassment, and other forms of harm.</a:t>
            </a:r>
          </a:p>
          <a:p>
            <a:pPr marL="0" lvl="2" indent="0">
              <a:buNone/>
            </a:pPr>
            <a:endParaRPr lang="en-GB" dirty="0"/>
          </a:p>
          <a:p>
            <a:pPr marL="0" lvl="2" indent="0">
              <a:buNone/>
            </a:pPr>
            <a:r>
              <a:rPr lang="en-GB" dirty="0"/>
              <a:t>These systems need to be </a:t>
            </a:r>
            <a:r>
              <a:rPr lang="en-GB" b="1" dirty="0"/>
              <a:t>accessible to everyone </a:t>
            </a:r>
            <a:r>
              <a:rPr lang="en-GB" dirty="0"/>
              <a:t>and work for everyone. They should prioritise the survivor’s rights, needs and wishes.</a:t>
            </a:r>
          </a:p>
          <a:p>
            <a:pPr marL="0" lvl="2" indent="0">
              <a:buNone/>
            </a:pPr>
            <a:endParaRPr lang="en-GB" dirty="0"/>
          </a:p>
          <a:p>
            <a:pPr marL="0" lvl="2" indent="0">
              <a:buNone/>
            </a:pPr>
            <a:r>
              <a:rPr lang="en-GB" dirty="0"/>
              <a:t>All staff and associates must be </a:t>
            </a:r>
            <a:r>
              <a:rPr lang="en-GB" b="1" dirty="0"/>
              <a:t>confident that the system will support and protect them when they report a concern</a:t>
            </a:r>
            <a:r>
              <a:rPr lang="en-GB" dirty="0"/>
              <a:t>. The system should offer protection from complaints that try to cause harm to staff or associates.</a:t>
            </a:r>
          </a:p>
          <a:p>
            <a:pPr marL="0" lvl="2" indent="0">
              <a:buNone/>
            </a:pPr>
            <a:endParaRPr lang="en-GB" dirty="0"/>
          </a:p>
          <a:p>
            <a:pPr marL="0" lvl="2" indent="0">
              <a:buNone/>
            </a:pPr>
            <a:r>
              <a:rPr lang="en-GB" b="1" dirty="0"/>
              <a:t>The most effective systems are developed together with staff</a:t>
            </a:r>
            <a:r>
              <a:rPr lang="en-GB" dirty="0"/>
              <a:t>, to help recognise and address any barriers to reporting that a survivor may experience because of their gender, disability, race, age or other identities.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491917" y="623888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30</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sp>
        <p:nvSpPr>
          <p:cNvPr id="3" name="TextBox 2">
            <a:extLst>
              <a:ext uri="{FF2B5EF4-FFF2-40B4-BE49-F238E27FC236}">
                <a16:creationId xmlns:a16="http://schemas.microsoft.com/office/drawing/2014/main" id="{257E1BD6-9784-4E37-A833-D30CD3FAC887}"/>
              </a:ext>
            </a:extLst>
          </p:cNvPr>
          <p:cNvSpPr txBox="1"/>
          <p:nvPr/>
        </p:nvSpPr>
        <p:spPr>
          <a:xfrm>
            <a:off x="491917" y="1219200"/>
            <a:ext cx="4795699" cy="677108"/>
          </a:xfrm>
          <a:prstGeom prst="rect">
            <a:avLst/>
          </a:prstGeom>
          <a:noFill/>
        </p:spPr>
        <p:txBody>
          <a:bodyPr wrap="square" rtlCol="0">
            <a:spAutoFit/>
          </a:bodyPr>
          <a:lstStyle/>
          <a:p>
            <a:r>
              <a:rPr lang="en-GB" sz="2000" dirty="0">
                <a:solidFill>
                  <a:srgbClr val="283A51"/>
                </a:solidFill>
                <a:latin typeface="Helvetica Light" panose="020B0403020202020204"/>
              </a:rPr>
              <a:t>Speak-up/whistle-blowing systems</a:t>
            </a:r>
          </a:p>
          <a:p>
            <a:endParaRPr lang="en-GB" dirty="0"/>
          </a:p>
        </p:txBody>
      </p:sp>
      <p:pic>
        <p:nvPicPr>
          <p:cNvPr id="4" name="Graphic 3" descr="Megaphone1">
            <a:extLst>
              <a:ext uri="{FF2B5EF4-FFF2-40B4-BE49-F238E27FC236}">
                <a16:creationId xmlns:a16="http://schemas.microsoft.com/office/drawing/2014/main" id="{9F97CC1D-F452-4BA1-A05F-D996670C1F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258" y="2318791"/>
            <a:ext cx="2498508" cy="2498508"/>
          </a:xfrm>
          <a:prstGeom prst="rect">
            <a:avLst/>
          </a:prstGeom>
        </p:spPr>
      </p:pic>
    </p:spTree>
    <p:extLst>
      <p:ext uri="{BB962C8B-B14F-4D97-AF65-F5344CB8AC3E}">
        <p14:creationId xmlns:p14="http://schemas.microsoft.com/office/powerpoint/2010/main" val="1444725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4. What to do if there is a problem</a:t>
            </a:r>
          </a:p>
        </p:txBody>
      </p:sp>
      <p:sp>
        <p:nvSpPr>
          <p:cNvPr id="5" name="Text Placeholder 4"/>
          <p:cNvSpPr>
            <a:spLocks noGrp="1"/>
          </p:cNvSpPr>
          <p:nvPr>
            <p:ph idx="1"/>
          </p:nvPr>
        </p:nvSpPr>
        <p:spPr>
          <a:xfrm>
            <a:off x="611190" y="1226872"/>
            <a:ext cx="7921625" cy="538430"/>
          </a:xfrm>
        </p:spPr>
        <p:txBody>
          <a:bodyPr>
            <a:normAutofit/>
          </a:bodyPr>
          <a:lstStyle/>
          <a:p>
            <a:r>
              <a:rPr lang="en-GB" dirty="0">
                <a:solidFill>
                  <a:srgbClr val="283A51"/>
                </a:solidFill>
              </a:rPr>
              <a:t>Community-based reporting mechanisms (CBRMs)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7275"/>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31</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pic>
        <p:nvPicPr>
          <p:cNvPr id="4" name="Picture 3" descr="A group of people standing in front of a crowd&#10;&#10;Description automatically generated">
            <a:extLst>
              <a:ext uri="{FF2B5EF4-FFF2-40B4-BE49-F238E27FC236}">
                <a16:creationId xmlns:a16="http://schemas.microsoft.com/office/drawing/2014/main" id="{7A5DC07C-8E48-4E2D-AFEF-1813F0104B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1824412"/>
            <a:ext cx="4902431" cy="3268287"/>
          </a:xfrm>
          <a:prstGeom prst="rect">
            <a:avLst/>
          </a:prstGeom>
        </p:spPr>
      </p:pic>
      <p:sp>
        <p:nvSpPr>
          <p:cNvPr id="8" name="TextBox 7">
            <a:extLst>
              <a:ext uri="{FF2B5EF4-FFF2-40B4-BE49-F238E27FC236}">
                <a16:creationId xmlns:a16="http://schemas.microsoft.com/office/drawing/2014/main" id="{7A8FDA7E-5A35-4668-80B9-A3EF9617717A}"/>
              </a:ext>
            </a:extLst>
          </p:cNvPr>
          <p:cNvSpPr txBox="1"/>
          <p:nvPr/>
        </p:nvSpPr>
        <p:spPr>
          <a:xfrm>
            <a:off x="5752407" y="1496087"/>
            <a:ext cx="3077269" cy="4247317"/>
          </a:xfrm>
          <a:prstGeom prst="rect">
            <a:avLst/>
          </a:prstGeom>
          <a:noFill/>
        </p:spPr>
        <p:txBody>
          <a:bodyPr wrap="square" rtlCol="0">
            <a:spAutoFit/>
          </a:bodyPr>
          <a:lstStyle/>
          <a:p>
            <a:pPr marL="0" lvl="2" indent="0">
              <a:buNone/>
            </a:pPr>
            <a:endParaRPr lang="en-GB" dirty="0"/>
          </a:p>
          <a:p>
            <a:pPr marL="0" lvl="2" indent="0">
              <a:buNone/>
            </a:pPr>
            <a:r>
              <a:rPr lang="en-GB" dirty="0"/>
              <a:t>Every person who the organisation works with must have a way to report safeguarding, sexual exploitation, abuse, and sexual harassment concerns.</a:t>
            </a:r>
          </a:p>
          <a:p>
            <a:pPr marL="0" lvl="2" indent="0">
              <a:buNone/>
            </a:pPr>
            <a:endParaRPr lang="en-GB" dirty="0"/>
          </a:p>
          <a:p>
            <a:pPr marL="0" lvl="2" indent="0">
              <a:buNone/>
            </a:pPr>
            <a:r>
              <a:rPr lang="en-GB" dirty="0"/>
              <a:t>Community-based reporting systems must prioritise the survivor’s rights, needs and wishes.</a:t>
            </a:r>
          </a:p>
          <a:p>
            <a:pPr marL="0" lvl="2" indent="0">
              <a:buNone/>
            </a:pPr>
            <a:endParaRPr lang="en-GB" dirty="0"/>
          </a:p>
          <a:p>
            <a:endParaRPr lang="en-GB" dirty="0"/>
          </a:p>
        </p:txBody>
      </p:sp>
      <p:sp>
        <p:nvSpPr>
          <p:cNvPr id="9" name="TextBox 8">
            <a:extLst>
              <a:ext uri="{FF2B5EF4-FFF2-40B4-BE49-F238E27FC236}">
                <a16:creationId xmlns:a16="http://schemas.microsoft.com/office/drawing/2014/main" id="{F0D66632-601A-4DE1-85C1-CD4C60C1BF88}"/>
              </a:ext>
            </a:extLst>
          </p:cNvPr>
          <p:cNvSpPr txBox="1"/>
          <p:nvPr/>
        </p:nvSpPr>
        <p:spPr>
          <a:xfrm>
            <a:off x="619200" y="5092699"/>
            <a:ext cx="3603665" cy="276999"/>
          </a:xfrm>
          <a:prstGeom prst="rect">
            <a:avLst/>
          </a:prstGeom>
          <a:noFill/>
        </p:spPr>
        <p:txBody>
          <a:bodyPr wrap="square" rtlCol="0">
            <a:spAutoFit/>
          </a:bodyPr>
          <a:lstStyle/>
          <a:p>
            <a:r>
              <a:rPr lang="en-GB" sz="1200" dirty="0"/>
              <a:t>Photo by Sebastian Delgado</a:t>
            </a:r>
          </a:p>
        </p:txBody>
      </p:sp>
    </p:spTree>
    <p:extLst>
      <p:ext uri="{BB962C8B-B14F-4D97-AF65-F5344CB8AC3E}">
        <p14:creationId xmlns:p14="http://schemas.microsoft.com/office/powerpoint/2010/main" val="1770645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7F92E7-596A-42E5-B9F2-8A39CACA5043}"/>
              </a:ext>
            </a:extLst>
          </p:cNvPr>
          <p:cNvSpPr>
            <a:spLocks noGrp="1"/>
          </p:cNvSpPr>
          <p:nvPr>
            <p:ph idx="1"/>
          </p:nvPr>
        </p:nvSpPr>
        <p:spPr>
          <a:xfrm>
            <a:off x="619200" y="1729046"/>
            <a:ext cx="4351811" cy="4507456"/>
          </a:xfrm>
        </p:spPr>
        <p:txBody>
          <a:bodyPr>
            <a:normAutofit lnSpcReduction="10000"/>
          </a:bodyPr>
          <a:lstStyle/>
          <a:p>
            <a:pPr marL="0" lvl="2" indent="0">
              <a:buNone/>
            </a:pPr>
            <a:br>
              <a:rPr lang="en-GB" dirty="0">
                <a:solidFill>
                  <a:srgbClr val="283A51"/>
                </a:solidFill>
              </a:rPr>
            </a:br>
            <a:r>
              <a:rPr lang="en-GB" dirty="0">
                <a:solidFill>
                  <a:srgbClr val="283A51"/>
                </a:solidFill>
              </a:rPr>
              <a:t>The most effective systems are </a:t>
            </a:r>
            <a:r>
              <a:rPr lang="en-GB" b="1" dirty="0">
                <a:solidFill>
                  <a:srgbClr val="283A51"/>
                </a:solidFill>
              </a:rPr>
              <a:t>developed together with community members. </a:t>
            </a:r>
            <a:r>
              <a:rPr lang="en-GB" dirty="0">
                <a:solidFill>
                  <a:srgbClr val="283A51"/>
                </a:solidFill>
              </a:rPr>
              <a:t>This helps to recognise and address any barriers to reporting that a survivor may experience because of their gender, disability, race, age or other identities.</a:t>
            </a:r>
          </a:p>
          <a:p>
            <a:pPr marL="0" lvl="2" indent="0">
              <a:buNone/>
            </a:pPr>
            <a:endParaRPr lang="en-GB" dirty="0">
              <a:solidFill>
                <a:srgbClr val="283A51"/>
              </a:solidFill>
            </a:endParaRPr>
          </a:p>
          <a:p>
            <a:pPr marL="0" lvl="2" indent="0">
              <a:buNone/>
            </a:pPr>
            <a:r>
              <a:rPr lang="en-GB" dirty="0">
                <a:solidFill>
                  <a:srgbClr val="283A51"/>
                </a:solidFill>
              </a:rPr>
              <a:t>The most effective systems </a:t>
            </a:r>
            <a:r>
              <a:rPr lang="en-GB" b="1" dirty="0">
                <a:solidFill>
                  <a:srgbClr val="283A51"/>
                </a:solidFill>
              </a:rPr>
              <a:t>provide a range of different ways to raise concerns or report harm</a:t>
            </a:r>
            <a:r>
              <a:rPr lang="en-GB" dirty="0">
                <a:solidFill>
                  <a:srgbClr val="283A51"/>
                </a:solidFill>
              </a:rPr>
              <a:t>. Many organisations include these systems in their wider feedback and complaints mechanisms.</a:t>
            </a:r>
          </a:p>
          <a:p>
            <a:endParaRPr lang="en-GB" dirty="0"/>
          </a:p>
        </p:txBody>
      </p:sp>
      <p:sp>
        <p:nvSpPr>
          <p:cNvPr id="3" name="Slide Number Placeholder 2">
            <a:extLst>
              <a:ext uri="{FF2B5EF4-FFF2-40B4-BE49-F238E27FC236}">
                <a16:creationId xmlns:a16="http://schemas.microsoft.com/office/drawing/2014/main" id="{E6BC3E10-B595-4A21-B54C-EC2E3E31C81F}"/>
              </a:ext>
            </a:extLst>
          </p:cNvPr>
          <p:cNvSpPr>
            <a:spLocks noGrp="1"/>
          </p:cNvSpPr>
          <p:nvPr>
            <p:ph type="sldNum" sz="quarter" idx="4"/>
          </p:nvPr>
        </p:nvSpPr>
        <p:spPr/>
        <p:txBody>
          <a:bodyPr/>
          <a:lstStyle/>
          <a:p>
            <a:fld id="{4FD9013D-92AD-C643-96A8-EBFE9D29F7C2}" type="slidenum">
              <a:rPr lang="en-US" smtClean="0">
                <a:latin typeface="Helvetica Light" panose="020B0403020202020204" pitchFamily="34" charset="0"/>
              </a:rPr>
              <a:pPr/>
              <a:t>32</a:t>
            </a:fld>
            <a:r>
              <a:rPr lang="en-US" dirty="0">
                <a:latin typeface="Helvetica Light" panose="020B0403020202020204" pitchFamily="34" charset="0"/>
              </a:rPr>
              <a:t> </a:t>
            </a:r>
            <a:r>
              <a:rPr lang="en-GB" dirty="0">
                <a:latin typeface="Helvetica Light" panose="020B0403020202020204" pitchFamily="34" charset="0"/>
              </a:rPr>
              <a:t>| The Safeguarding Journey</a:t>
            </a:r>
          </a:p>
        </p:txBody>
      </p:sp>
      <p:sp>
        <p:nvSpPr>
          <p:cNvPr id="5" name="Text Placeholder 4">
            <a:extLst>
              <a:ext uri="{FF2B5EF4-FFF2-40B4-BE49-F238E27FC236}">
                <a16:creationId xmlns:a16="http://schemas.microsoft.com/office/drawing/2014/main" id="{9E84B240-FD5C-41D0-A967-672741816193}"/>
              </a:ext>
            </a:extLst>
          </p:cNvPr>
          <p:cNvSpPr txBox="1">
            <a:spLocks/>
          </p:cNvSpPr>
          <p:nvPr/>
        </p:nvSpPr>
        <p:spPr>
          <a:xfrm>
            <a:off x="611190" y="1226872"/>
            <a:ext cx="7921625" cy="538430"/>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solidFill>
                  <a:srgbClr val="283A51"/>
                </a:solidFill>
              </a:rPr>
              <a:t>Community-based reporting mechanisms (CBRMs)</a:t>
            </a:r>
            <a:endParaRPr lang="en-GB" dirty="0">
              <a:solidFill>
                <a:srgbClr val="283A51"/>
              </a:solidFill>
            </a:endParaRPr>
          </a:p>
        </p:txBody>
      </p:sp>
      <p:sp>
        <p:nvSpPr>
          <p:cNvPr id="6" name="Title 6">
            <a:extLst>
              <a:ext uri="{FF2B5EF4-FFF2-40B4-BE49-F238E27FC236}">
                <a16:creationId xmlns:a16="http://schemas.microsoft.com/office/drawing/2014/main" id="{000883BD-4430-4FDC-98C4-D4D0C211AF1B}"/>
              </a:ext>
            </a:extLst>
          </p:cNvPr>
          <p:cNvSpPr>
            <a:spLocks noGrp="1"/>
          </p:cNvSpPr>
          <p:nvPr>
            <p:ph type="title"/>
          </p:nvPr>
        </p:nvSpPr>
        <p:spPr>
          <a:xfrm>
            <a:off x="619125" y="255588"/>
            <a:ext cx="8218488" cy="690562"/>
          </a:xfrm>
        </p:spPr>
        <p:txBody>
          <a:bodyPr/>
          <a:lstStyle/>
          <a:p>
            <a:r>
              <a:rPr lang="en-GB" dirty="0"/>
              <a:t>4. What to do if there is a problem</a:t>
            </a:r>
          </a:p>
        </p:txBody>
      </p:sp>
      <p:pic>
        <p:nvPicPr>
          <p:cNvPr id="8" name="Picture 7" descr="A group of people sitting around a wooden table&#10;&#10;Description automatically generated">
            <a:extLst>
              <a:ext uri="{FF2B5EF4-FFF2-40B4-BE49-F238E27FC236}">
                <a16:creationId xmlns:a16="http://schemas.microsoft.com/office/drawing/2014/main" id="{BAFA1119-243B-46AB-B647-7759238E49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1787" y="2427317"/>
            <a:ext cx="3541028" cy="2360886"/>
          </a:xfrm>
          <a:prstGeom prst="rect">
            <a:avLst/>
          </a:prstGeom>
        </p:spPr>
      </p:pic>
      <p:sp>
        <p:nvSpPr>
          <p:cNvPr id="9" name="TextBox 8">
            <a:extLst>
              <a:ext uri="{FF2B5EF4-FFF2-40B4-BE49-F238E27FC236}">
                <a16:creationId xmlns:a16="http://schemas.microsoft.com/office/drawing/2014/main" id="{5D04C4F3-446D-4021-BFB5-D21854E0C831}"/>
              </a:ext>
            </a:extLst>
          </p:cNvPr>
          <p:cNvSpPr txBox="1"/>
          <p:nvPr/>
        </p:nvSpPr>
        <p:spPr>
          <a:xfrm>
            <a:off x="4971011" y="4788203"/>
            <a:ext cx="3125585" cy="276999"/>
          </a:xfrm>
          <a:prstGeom prst="rect">
            <a:avLst/>
          </a:prstGeom>
          <a:noFill/>
        </p:spPr>
        <p:txBody>
          <a:bodyPr wrap="square" rtlCol="0">
            <a:spAutoFit/>
          </a:bodyPr>
          <a:lstStyle/>
          <a:p>
            <a:r>
              <a:rPr lang="en-GB" sz="1200" dirty="0"/>
              <a:t>Photo by Vincent </a:t>
            </a:r>
            <a:r>
              <a:rPr lang="en-GB" sz="1200" dirty="0" err="1"/>
              <a:t>Haiges</a:t>
            </a:r>
            <a:endParaRPr lang="en-GB" sz="1200" dirty="0"/>
          </a:p>
        </p:txBody>
      </p:sp>
    </p:spTree>
    <p:extLst>
      <p:ext uri="{BB962C8B-B14F-4D97-AF65-F5344CB8AC3E}">
        <p14:creationId xmlns:p14="http://schemas.microsoft.com/office/powerpoint/2010/main" val="214912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4. What to do if there is a problem</a:t>
            </a:r>
          </a:p>
        </p:txBody>
      </p:sp>
      <p:sp>
        <p:nvSpPr>
          <p:cNvPr id="5" name="Text Placeholder 4"/>
          <p:cNvSpPr>
            <a:spLocks noGrp="1"/>
          </p:cNvSpPr>
          <p:nvPr>
            <p:ph idx="1"/>
          </p:nvPr>
        </p:nvSpPr>
        <p:spPr>
          <a:xfrm>
            <a:off x="522783" y="1439999"/>
            <a:ext cx="7921625" cy="547827"/>
          </a:xfrm>
        </p:spPr>
        <p:txBody>
          <a:bodyPr>
            <a:normAutofit/>
          </a:bodyPr>
          <a:lstStyle/>
          <a:p>
            <a:r>
              <a:rPr lang="en-GB" dirty="0">
                <a:solidFill>
                  <a:srgbClr val="283A51"/>
                </a:solidFill>
              </a:rPr>
              <a:t>Case management</a:t>
            </a: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24608" y="6233784"/>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33</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sp>
        <p:nvSpPr>
          <p:cNvPr id="3" name="TextBox 2">
            <a:extLst>
              <a:ext uri="{FF2B5EF4-FFF2-40B4-BE49-F238E27FC236}">
                <a16:creationId xmlns:a16="http://schemas.microsoft.com/office/drawing/2014/main" id="{1FAC6367-2347-40DF-AA3D-564D6E20C0A7}"/>
              </a:ext>
            </a:extLst>
          </p:cNvPr>
          <p:cNvSpPr txBox="1"/>
          <p:nvPr/>
        </p:nvSpPr>
        <p:spPr>
          <a:xfrm>
            <a:off x="473426" y="1986467"/>
            <a:ext cx="4350365" cy="4247317"/>
          </a:xfrm>
          <a:prstGeom prst="rect">
            <a:avLst/>
          </a:prstGeom>
          <a:noFill/>
        </p:spPr>
        <p:txBody>
          <a:bodyPr wrap="square" rtlCol="0">
            <a:spAutoFit/>
          </a:bodyPr>
          <a:lstStyle/>
          <a:p>
            <a:pPr marL="0" lvl="2" indent="0">
              <a:buNone/>
            </a:pPr>
            <a:r>
              <a:rPr lang="en-GB" dirty="0">
                <a:latin typeface="Helvetica Light" panose="020B0403020202020204"/>
              </a:rPr>
              <a:t>Case management is the process an organisation uses to </a:t>
            </a:r>
            <a:r>
              <a:rPr lang="en-GB" b="1" dirty="0">
                <a:latin typeface="Helvetica Light" panose="020B0403020202020204"/>
              </a:rPr>
              <a:t>receive and respond to concerns about safeguarding </a:t>
            </a:r>
            <a:r>
              <a:rPr lang="en-GB" dirty="0">
                <a:latin typeface="Helvetica Light" panose="020B0403020202020204"/>
              </a:rPr>
              <a:t>and sexual exploitation, abuse and sexual harassment.</a:t>
            </a:r>
          </a:p>
          <a:p>
            <a:pPr marL="0" lvl="2" indent="0">
              <a:buNone/>
            </a:pPr>
            <a:endParaRPr lang="en-GB" dirty="0">
              <a:latin typeface="Helvetica Light" panose="020B0403020202020204"/>
            </a:endParaRPr>
          </a:p>
          <a:p>
            <a:pPr marL="0" lvl="2" indent="0">
              <a:buNone/>
            </a:pPr>
            <a:r>
              <a:rPr lang="en-GB" dirty="0">
                <a:latin typeface="Helvetica Light" panose="020B0403020202020204"/>
              </a:rPr>
              <a:t>The safety and protection of everyone involved in safeguarding cases is extremely important.</a:t>
            </a:r>
          </a:p>
          <a:p>
            <a:pPr marL="0" lvl="2" indent="0">
              <a:buNone/>
            </a:pPr>
            <a:endParaRPr lang="en-GB" dirty="0">
              <a:latin typeface="Helvetica Light" panose="020B0403020202020204"/>
            </a:endParaRPr>
          </a:p>
          <a:p>
            <a:pPr marL="0" lvl="2" indent="0">
              <a:buNone/>
            </a:pPr>
            <a:r>
              <a:rPr lang="en-GB" b="1" dirty="0">
                <a:latin typeface="Helvetica Light" panose="020B0403020202020204"/>
              </a:rPr>
              <a:t>The survivor’s rights, needs, and wishes must be prioritised </a:t>
            </a:r>
            <a:r>
              <a:rPr lang="en-GB" dirty="0">
                <a:latin typeface="Helvetica Light" panose="020B0403020202020204"/>
              </a:rPr>
              <a:t>in case management, and everyone involved in the case must be treated with dignity and respect. </a:t>
            </a:r>
          </a:p>
          <a:p>
            <a:endParaRPr lang="en-GB" dirty="0"/>
          </a:p>
        </p:txBody>
      </p:sp>
      <p:sp>
        <p:nvSpPr>
          <p:cNvPr id="4" name="Hexagon 10" descr="Small child looking out from behind a gate.">
            <a:extLst>
              <a:ext uri="{FF2B5EF4-FFF2-40B4-BE49-F238E27FC236}">
                <a16:creationId xmlns:a16="http://schemas.microsoft.com/office/drawing/2014/main" id="{A6109B42-A3D7-435B-BFE6-376216499940}"/>
              </a:ext>
              <a:ext uri="{C183D7F6-B498-43B3-948B-1728B52AA6E4}">
                <adec:decorative xmlns:adec="http://schemas.microsoft.com/office/drawing/2017/decorative" val="0"/>
              </a:ext>
            </a:extLst>
          </p:cNvPr>
          <p:cNvSpPr>
            <a:spLocks noChangeAspect="1"/>
          </p:cNvSpPr>
          <p:nvPr/>
        </p:nvSpPr>
        <p:spPr>
          <a:xfrm rot="5400000">
            <a:off x="4657188" y="1679349"/>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w="206375">
            <a:solidFill>
              <a:srgbClr val="54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Tree>
    <p:extLst>
      <p:ext uri="{BB962C8B-B14F-4D97-AF65-F5344CB8AC3E}">
        <p14:creationId xmlns:p14="http://schemas.microsoft.com/office/powerpoint/2010/main" val="3036720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CB461-1128-4F6C-923D-82A94A93ADBE}"/>
              </a:ext>
            </a:extLst>
          </p:cNvPr>
          <p:cNvSpPr>
            <a:spLocks noGrp="1"/>
          </p:cNvSpPr>
          <p:nvPr>
            <p:ph idx="1"/>
          </p:nvPr>
        </p:nvSpPr>
        <p:spPr>
          <a:xfrm>
            <a:off x="1533600" y="1440000"/>
            <a:ext cx="7005600" cy="4140000"/>
          </a:xfrm>
        </p:spPr>
        <p:txBody>
          <a:bodyPr>
            <a:normAutofit fontScale="85000" lnSpcReduction="10000"/>
          </a:bodyPr>
          <a:lstStyle/>
          <a:p>
            <a:pPr marL="0" lvl="2" indent="0">
              <a:buNone/>
            </a:pPr>
            <a:endParaRPr lang="en-GB" dirty="0"/>
          </a:p>
          <a:p>
            <a:pPr marL="0" lvl="2" indent="0">
              <a:buNone/>
            </a:pPr>
            <a:br>
              <a:rPr lang="en-GB" dirty="0"/>
            </a:br>
            <a:r>
              <a:rPr lang="en-GB" dirty="0"/>
              <a:t>Case management procedures ensure that everyone understands how to deal with safeguarding incidents and allegations. These procedures should include information on </a:t>
            </a:r>
            <a:r>
              <a:rPr lang="en-GB" b="1" dirty="0"/>
              <a:t>how to refer a case to national authorities for criminal prosecution </a:t>
            </a:r>
            <a:r>
              <a:rPr lang="en-GB" dirty="0"/>
              <a:t>when there is evidence to support allegations of sexual exploitation, abuse or sexual harassment (SEAH).</a:t>
            </a:r>
          </a:p>
          <a:p>
            <a:pPr marL="0" lvl="2" indent="0">
              <a:buNone/>
            </a:pPr>
            <a:endParaRPr lang="en-GB" dirty="0"/>
          </a:p>
          <a:p>
            <a:pPr marL="0" lvl="2" indent="0">
              <a:buNone/>
            </a:pPr>
            <a:r>
              <a:rPr lang="en-GB" dirty="0"/>
              <a:t>The procedures should also include information on </a:t>
            </a:r>
            <a:r>
              <a:rPr lang="en-GB" b="1" dirty="0"/>
              <a:t>how to refer survivors of SEAH to quality services. </a:t>
            </a:r>
            <a:r>
              <a:rPr lang="en-GB" dirty="0"/>
              <a:t>For example, a survivor may need medical, legal or other services, but the survivor’s information should only be shared if they want to access the services and they have given consent.</a:t>
            </a:r>
          </a:p>
          <a:p>
            <a:pPr marL="0" lvl="2" indent="0">
              <a:buNone/>
            </a:pPr>
            <a:endParaRPr lang="en-GB" dirty="0"/>
          </a:p>
          <a:p>
            <a:pPr marL="0" lvl="2" indent="0">
              <a:buNone/>
            </a:pPr>
            <a:r>
              <a:rPr lang="en-GB" dirty="0"/>
              <a:t>Procedures must be based on the local legal and social welfare context.</a:t>
            </a:r>
          </a:p>
        </p:txBody>
      </p:sp>
      <p:sp>
        <p:nvSpPr>
          <p:cNvPr id="3" name="Slide Number Placeholder 2">
            <a:extLst>
              <a:ext uri="{FF2B5EF4-FFF2-40B4-BE49-F238E27FC236}">
                <a16:creationId xmlns:a16="http://schemas.microsoft.com/office/drawing/2014/main" id="{C6EC0743-9C49-4C11-9F0F-F1E8E12A627E}"/>
              </a:ext>
            </a:extLst>
          </p:cNvPr>
          <p:cNvSpPr>
            <a:spLocks noGrp="1"/>
          </p:cNvSpPr>
          <p:nvPr>
            <p:ph type="sldNum" sz="quarter" idx="4"/>
          </p:nvPr>
        </p:nvSpPr>
        <p:spPr/>
        <p:txBody>
          <a:bodyPr/>
          <a:lstStyle/>
          <a:p>
            <a:fld id="{4FD9013D-92AD-C643-96A8-EBFE9D29F7C2}" type="slidenum">
              <a:rPr lang="en-US" smtClean="0">
                <a:latin typeface="Helvetica Light" panose="020B0403020202020204" pitchFamily="34" charset="0"/>
              </a:rPr>
              <a:pPr/>
              <a:t>34</a:t>
            </a:fld>
            <a:r>
              <a:rPr lang="en-US" dirty="0">
                <a:latin typeface="Helvetica Light" panose="020B0403020202020204" pitchFamily="34" charset="0"/>
              </a:rPr>
              <a:t> </a:t>
            </a:r>
            <a:r>
              <a:rPr lang="en-GB" dirty="0">
                <a:latin typeface="Helvetica Light" panose="020B0403020202020204" pitchFamily="34" charset="0"/>
              </a:rPr>
              <a:t>| The Safeguarding Journey</a:t>
            </a:r>
          </a:p>
        </p:txBody>
      </p:sp>
      <p:sp>
        <p:nvSpPr>
          <p:cNvPr id="4" name="Title 3">
            <a:extLst>
              <a:ext uri="{FF2B5EF4-FFF2-40B4-BE49-F238E27FC236}">
                <a16:creationId xmlns:a16="http://schemas.microsoft.com/office/drawing/2014/main" id="{31AED28E-68BA-40B5-9459-E5DA9ED46326}"/>
              </a:ext>
            </a:extLst>
          </p:cNvPr>
          <p:cNvSpPr>
            <a:spLocks noGrp="1"/>
          </p:cNvSpPr>
          <p:nvPr>
            <p:ph type="title"/>
          </p:nvPr>
        </p:nvSpPr>
        <p:spPr/>
        <p:txBody>
          <a:bodyPr/>
          <a:lstStyle/>
          <a:p>
            <a:r>
              <a:rPr lang="en-GB" dirty="0"/>
              <a:t>4. What to do if there is a problem</a:t>
            </a:r>
          </a:p>
        </p:txBody>
      </p:sp>
      <p:sp>
        <p:nvSpPr>
          <p:cNvPr id="5" name="Text Placeholder 4">
            <a:extLst>
              <a:ext uri="{FF2B5EF4-FFF2-40B4-BE49-F238E27FC236}">
                <a16:creationId xmlns:a16="http://schemas.microsoft.com/office/drawing/2014/main" id="{0C0DDA84-B56E-4EB9-ABA2-B403780CF02A}"/>
              </a:ext>
            </a:extLst>
          </p:cNvPr>
          <p:cNvSpPr txBox="1">
            <a:spLocks/>
          </p:cNvSpPr>
          <p:nvPr/>
        </p:nvSpPr>
        <p:spPr>
          <a:xfrm>
            <a:off x="603175" y="1329388"/>
            <a:ext cx="7921625" cy="547827"/>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283A51"/>
                </a:solidFill>
              </a:rPr>
              <a:t>Case management procedures </a:t>
            </a:r>
          </a:p>
          <a:p>
            <a:pPr marL="0" lvl="2" indent="0">
              <a:buFont typeface="Arial" panose="020B0604020202020204" pitchFamily="34" charset="0"/>
              <a:buNone/>
            </a:pPr>
            <a:endParaRPr lang="en-GB" dirty="0"/>
          </a:p>
        </p:txBody>
      </p:sp>
      <p:pic>
        <p:nvPicPr>
          <p:cNvPr id="7" name="Graphic 6" descr="Open hand">
            <a:extLst>
              <a:ext uri="{FF2B5EF4-FFF2-40B4-BE49-F238E27FC236}">
                <a16:creationId xmlns:a16="http://schemas.microsoft.com/office/drawing/2014/main" id="{E2189774-C723-4598-881E-2E6F8575C7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200" y="3539538"/>
            <a:ext cx="784746" cy="784746"/>
          </a:xfrm>
          <a:prstGeom prst="rect">
            <a:avLst/>
          </a:prstGeom>
        </p:spPr>
      </p:pic>
      <p:pic>
        <p:nvPicPr>
          <p:cNvPr id="9" name="Graphic 8" descr="Route (Two Pins With A Path)">
            <a:extLst>
              <a:ext uri="{FF2B5EF4-FFF2-40B4-BE49-F238E27FC236}">
                <a16:creationId xmlns:a16="http://schemas.microsoft.com/office/drawing/2014/main" id="{F147ECB3-267D-48D1-8BFB-BDD709B226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4373" y="2141344"/>
            <a:ext cx="784746" cy="784746"/>
          </a:xfrm>
          <a:prstGeom prst="rect">
            <a:avLst/>
          </a:prstGeom>
        </p:spPr>
      </p:pic>
      <p:pic>
        <p:nvPicPr>
          <p:cNvPr id="11" name="Graphic 10" descr="Neighborhood">
            <a:extLst>
              <a:ext uri="{FF2B5EF4-FFF2-40B4-BE49-F238E27FC236}">
                <a16:creationId xmlns:a16="http://schemas.microsoft.com/office/drawing/2014/main" id="{FD15E4BF-25EA-4E2E-AEE6-7FD1DD9FF7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0484" y="4662840"/>
            <a:ext cx="784746" cy="784746"/>
          </a:xfrm>
          <a:prstGeom prst="rect">
            <a:avLst/>
          </a:prstGeom>
        </p:spPr>
      </p:pic>
    </p:spTree>
    <p:extLst>
      <p:ext uri="{BB962C8B-B14F-4D97-AF65-F5344CB8AC3E}">
        <p14:creationId xmlns:p14="http://schemas.microsoft.com/office/powerpoint/2010/main" val="360999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4. What to do if there is a problem</a:t>
            </a:r>
          </a:p>
        </p:txBody>
      </p:sp>
      <p:sp>
        <p:nvSpPr>
          <p:cNvPr id="5" name="Text Placeholder 4"/>
          <p:cNvSpPr>
            <a:spLocks noGrp="1"/>
          </p:cNvSpPr>
          <p:nvPr>
            <p:ph idx="1"/>
          </p:nvPr>
        </p:nvSpPr>
        <p:spPr>
          <a:xfrm>
            <a:off x="611190" y="1440000"/>
            <a:ext cx="7921625" cy="468313"/>
          </a:xfrm>
        </p:spPr>
        <p:txBody>
          <a:bodyPr>
            <a:normAutofit/>
          </a:bodyPr>
          <a:lstStyle/>
          <a:p>
            <a:r>
              <a:rPr lang="en-GB" dirty="0">
                <a:solidFill>
                  <a:srgbClr val="283A51"/>
                </a:solidFill>
              </a:rPr>
              <a:t>Investigations</a:t>
            </a: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13183" y="6258507"/>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35</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The Safeguarding Journey</a:t>
            </a:r>
          </a:p>
        </p:txBody>
      </p:sp>
      <p:sp>
        <p:nvSpPr>
          <p:cNvPr id="3" name="TextBox 2">
            <a:extLst>
              <a:ext uri="{FF2B5EF4-FFF2-40B4-BE49-F238E27FC236}">
                <a16:creationId xmlns:a16="http://schemas.microsoft.com/office/drawing/2014/main" id="{954B4011-22A5-45DC-99D9-F4748E6788CC}"/>
              </a:ext>
            </a:extLst>
          </p:cNvPr>
          <p:cNvSpPr txBox="1"/>
          <p:nvPr/>
        </p:nvSpPr>
        <p:spPr>
          <a:xfrm>
            <a:off x="1431235" y="1908313"/>
            <a:ext cx="6995558" cy="4308872"/>
          </a:xfrm>
          <a:prstGeom prst="rect">
            <a:avLst/>
          </a:prstGeom>
          <a:noFill/>
        </p:spPr>
        <p:txBody>
          <a:bodyPr wrap="square" rtlCol="0">
            <a:spAutoFit/>
          </a:bodyPr>
          <a:lstStyle/>
          <a:p>
            <a:pPr marL="0" lvl="2" indent="0">
              <a:buNone/>
            </a:pPr>
            <a:r>
              <a:rPr lang="en-GB" sz="1600" b="1" dirty="0">
                <a:latin typeface="Helvetica Light" panose="020B0403020202020204"/>
                <a:cs typeface="Helvetica" panose="020B0604020202020204" pitchFamily="34" charset="0"/>
              </a:rPr>
              <a:t>Investigations of safeguarding cases within an organisation </a:t>
            </a:r>
            <a:r>
              <a:rPr lang="en-GB" sz="1600" dirty="0">
                <a:latin typeface="Helvetica Light" panose="020B0403020202020204"/>
                <a:cs typeface="Helvetica" panose="020B0604020202020204" pitchFamily="34" charset="0"/>
              </a:rPr>
              <a:t>focus on how the organisation’s policy or code of conduct may have been breached. They are not criminal investigations.</a:t>
            </a:r>
          </a:p>
          <a:p>
            <a:pPr marL="0" lvl="2" indent="0">
              <a:buNone/>
            </a:pPr>
            <a:endParaRPr lang="en-GB" sz="1600" dirty="0">
              <a:latin typeface="Helvetica Light" panose="020B0403020202020204"/>
              <a:cs typeface="Helvetica" panose="020B0604020202020204" pitchFamily="34" charset="0"/>
            </a:endParaRPr>
          </a:p>
          <a:p>
            <a:pPr marL="0" lvl="2" indent="0">
              <a:buNone/>
            </a:pPr>
            <a:r>
              <a:rPr lang="en-GB" sz="1600" dirty="0">
                <a:latin typeface="Helvetica Light" panose="020B0403020202020204"/>
                <a:cs typeface="Helvetica" panose="020B0604020202020204" pitchFamily="34" charset="0"/>
              </a:rPr>
              <a:t>Investigations must be detailed, confidential, impartial, objective, and timely, and this requires particular training, skills and expertise.</a:t>
            </a:r>
          </a:p>
          <a:p>
            <a:pPr marL="0" lvl="2" indent="0">
              <a:buNone/>
            </a:pPr>
            <a:endParaRPr lang="en-GB" sz="1600" dirty="0">
              <a:latin typeface="Helvetica Light" panose="020B0403020202020204"/>
              <a:cs typeface="Helvetica" panose="020B0604020202020204" pitchFamily="34" charset="0"/>
            </a:endParaRPr>
          </a:p>
          <a:p>
            <a:pPr marL="0" lvl="2" indent="0">
              <a:buNone/>
            </a:pPr>
            <a:r>
              <a:rPr lang="en-GB" sz="1600" dirty="0">
                <a:latin typeface="Helvetica Light" panose="020B0403020202020204"/>
                <a:cs typeface="Helvetica" panose="020B0604020202020204" pitchFamily="34" charset="0"/>
              </a:rPr>
              <a:t>Organisations benefit from detailed </a:t>
            </a:r>
            <a:r>
              <a:rPr lang="en-GB" sz="1600" dirty="0">
                <a:latin typeface="Helvetica Light" panose="020B0403020202020204"/>
                <a:cs typeface="Helvetica" panose="020B0604020202020204" pitchFamily="34" charset="0"/>
                <a:hlinkClick r:id="rId2"/>
              </a:rPr>
              <a:t>investigation guidelines</a:t>
            </a:r>
            <a:r>
              <a:rPr lang="en-GB" sz="1600" dirty="0">
                <a:latin typeface="Helvetica Light" panose="020B0403020202020204"/>
                <a:cs typeface="Helvetica" panose="020B0604020202020204" pitchFamily="34" charset="0"/>
              </a:rPr>
              <a:t>.</a:t>
            </a:r>
          </a:p>
          <a:p>
            <a:pPr marL="0" lvl="2" indent="0">
              <a:buNone/>
            </a:pPr>
            <a:endParaRPr lang="en-GB" sz="1600" dirty="0">
              <a:latin typeface="Helvetica Light" panose="020B0403020202020204"/>
              <a:cs typeface="Helvetica" panose="020B0604020202020204" pitchFamily="34" charset="0"/>
            </a:endParaRPr>
          </a:p>
          <a:p>
            <a:pPr marL="0" lvl="2" indent="0">
              <a:buNone/>
            </a:pPr>
            <a:r>
              <a:rPr lang="en-GB" sz="1600" dirty="0">
                <a:latin typeface="Helvetica Light" panose="020B0403020202020204"/>
                <a:cs typeface="Helvetica" panose="020B0604020202020204" pitchFamily="34" charset="0"/>
              </a:rPr>
              <a:t>Where organisations don’t have the skills and expertise to conduct investigations themselves, they can use external specialist investigation services.</a:t>
            </a:r>
          </a:p>
          <a:p>
            <a:pPr marL="0" lvl="2" indent="0">
              <a:buNone/>
            </a:pPr>
            <a:endParaRPr lang="en-GB" sz="1600" dirty="0">
              <a:latin typeface="Helvetica Light" panose="020B0403020202020204"/>
              <a:cs typeface="Helvetica" panose="020B0604020202020204" pitchFamily="34" charset="0"/>
            </a:endParaRPr>
          </a:p>
          <a:p>
            <a:pPr marL="0" lvl="2" indent="0">
              <a:buNone/>
            </a:pPr>
            <a:r>
              <a:rPr lang="en-GB" sz="1600" dirty="0">
                <a:latin typeface="Helvetica Light" panose="020B0403020202020204"/>
                <a:cs typeface="Helvetica" panose="020B0604020202020204" pitchFamily="34" charset="0"/>
              </a:rPr>
              <a:t>When there is evidence to support an allegation that may breach the law, </a:t>
            </a:r>
            <a:r>
              <a:rPr lang="en-GB" sz="1600" b="1" dirty="0">
                <a:latin typeface="Helvetica Light" panose="020B0403020202020204"/>
                <a:cs typeface="Helvetica" panose="020B0604020202020204" pitchFamily="34" charset="0"/>
              </a:rPr>
              <a:t>organisations may also need to refer the case to authorities for criminal investigation</a:t>
            </a:r>
            <a:r>
              <a:rPr lang="en-GB" sz="1600" dirty="0">
                <a:latin typeface="Helvetica Light" panose="020B0403020202020204"/>
                <a:cs typeface="Helvetica" panose="020B0604020202020204" pitchFamily="34" charset="0"/>
              </a:rPr>
              <a:t>, based on the organisation’s case management procedures.</a:t>
            </a:r>
          </a:p>
          <a:p>
            <a:endParaRPr lang="en-GB" dirty="0"/>
          </a:p>
        </p:txBody>
      </p:sp>
      <p:pic>
        <p:nvPicPr>
          <p:cNvPr id="4" name="Graphic 3" descr="Magnifying glass">
            <a:extLst>
              <a:ext uri="{FF2B5EF4-FFF2-40B4-BE49-F238E27FC236}">
                <a16:creationId xmlns:a16="http://schemas.microsoft.com/office/drawing/2014/main" id="{0A0D7DF3-7673-4F30-95FC-8A3B16468E0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0570" y="2005222"/>
            <a:ext cx="581511" cy="581511"/>
          </a:xfrm>
          <a:prstGeom prst="rect">
            <a:avLst/>
          </a:prstGeom>
        </p:spPr>
      </p:pic>
      <p:pic>
        <p:nvPicPr>
          <p:cNvPr id="10" name="Graphic 9" descr="Head with gears">
            <a:extLst>
              <a:ext uri="{FF2B5EF4-FFF2-40B4-BE49-F238E27FC236}">
                <a16:creationId xmlns:a16="http://schemas.microsoft.com/office/drawing/2014/main" id="{355A9927-6D1A-4DC6-88A9-3855533739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190" y="2865191"/>
            <a:ext cx="714023" cy="714023"/>
          </a:xfrm>
          <a:prstGeom prst="rect">
            <a:avLst/>
          </a:prstGeom>
        </p:spPr>
      </p:pic>
      <p:pic>
        <p:nvPicPr>
          <p:cNvPr id="16" name="Graphic 15" descr="Bank">
            <a:extLst>
              <a:ext uri="{FF2B5EF4-FFF2-40B4-BE49-F238E27FC236}">
                <a16:creationId xmlns:a16="http://schemas.microsoft.com/office/drawing/2014/main" id="{0CDD4D69-8DA9-486E-A0A2-51EC3A9FB2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0570" y="5143272"/>
            <a:ext cx="714022" cy="714022"/>
          </a:xfrm>
          <a:prstGeom prst="rect">
            <a:avLst/>
          </a:prstGeom>
        </p:spPr>
      </p:pic>
      <p:pic>
        <p:nvPicPr>
          <p:cNvPr id="18" name="Graphic 17" descr="Address Book">
            <a:extLst>
              <a:ext uri="{FF2B5EF4-FFF2-40B4-BE49-F238E27FC236}">
                <a16:creationId xmlns:a16="http://schemas.microsoft.com/office/drawing/2014/main" id="{56E1FBDC-B874-4B62-98DB-0513F767E4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190" y="4061264"/>
            <a:ext cx="784832" cy="784832"/>
          </a:xfrm>
          <a:prstGeom prst="rect">
            <a:avLst/>
          </a:prstGeom>
        </p:spPr>
      </p:pic>
    </p:spTree>
    <p:extLst>
      <p:ext uri="{BB962C8B-B14F-4D97-AF65-F5344CB8AC3E}">
        <p14:creationId xmlns:p14="http://schemas.microsoft.com/office/powerpoint/2010/main" val="139346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D8BAF86-2793-480E-89EF-31B83F111B7D}"/>
              </a:ext>
            </a:extLst>
          </p:cNvPr>
          <p:cNvSpPr txBox="1">
            <a:spLocks/>
          </p:cNvSpPr>
          <p:nvPr/>
        </p:nvSpPr>
        <p:spPr>
          <a:xfrm>
            <a:off x="794060" y="162835"/>
            <a:ext cx="8218488" cy="691200"/>
          </a:xfrm>
          <a:prstGeom prst="rect">
            <a:avLst/>
          </a:prstGeom>
        </p:spPr>
        <p:txBody>
          <a:bodyPr vert="horz" lIns="0" tIns="0" rIns="0" bIns="0" rtlCol="0" anchor="t" anchorCtr="0">
            <a:no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r>
              <a:rPr lang="en-GB" sz="2400" dirty="0"/>
              <a:t>Key things to remember along the Safeguarding Journey</a:t>
            </a:r>
          </a:p>
        </p:txBody>
      </p:sp>
      <p:sp>
        <p:nvSpPr>
          <p:cNvPr id="5" name="TextBox 4">
            <a:extLst>
              <a:ext uri="{FF2B5EF4-FFF2-40B4-BE49-F238E27FC236}">
                <a16:creationId xmlns:a16="http://schemas.microsoft.com/office/drawing/2014/main" id="{A236218D-89C8-404B-A39A-93CFDB135167}"/>
              </a:ext>
            </a:extLst>
          </p:cNvPr>
          <p:cNvSpPr txBox="1"/>
          <p:nvPr/>
        </p:nvSpPr>
        <p:spPr>
          <a:xfrm>
            <a:off x="395426" y="854035"/>
            <a:ext cx="8218488" cy="6678751"/>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283A51"/>
                </a:solidFill>
                <a:latin typeface="Helvetica Light" panose="020B0403020202020204"/>
              </a:rPr>
              <a:t>Safeguarding is about keeping people safe from and addressing harm that has been caused by the organisation’s staff and/or associates misusing their power.</a:t>
            </a:r>
          </a:p>
          <a:p>
            <a:pPr marL="285750" indent="-285750">
              <a:buFont typeface="Arial" panose="020B0604020202020204" pitchFamily="34" charset="0"/>
              <a:buChar char="•"/>
            </a:pPr>
            <a:endParaRPr lang="en-GB" sz="1600" dirty="0">
              <a:solidFill>
                <a:srgbClr val="283A51"/>
              </a:solidFill>
              <a:latin typeface="Helvetica Light" panose="020B0403020202020204"/>
            </a:endParaRPr>
          </a:p>
          <a:p>
            <a:pPr marL="285750" indent="-285750">
              <a:buFont typeface="Arial" panose="020B0604020202020204" pitchFamily="34" charset="0"/>
              <a:buChar char="•"/>
            </a:pPr>
            <a:r>
              <a:rPr lang="en-GB" sz="1600" dirty="0">
                <a:solidFill>
                  <a:srgbClr val="283A51"/>
                </a:solidFill>
                <a:latin typeface="Helvetica Light" panose="020B0403020202020204"/>
              </a:rPr>
              <a:t>Sexual exploitation, abuse and harassment can happen in any organisation, anywhere.</a:t>
            </a:r>
          </a:p>
          <a:p>
            <a:pPr marL="285750" indent="-285750">
              <a:buFont typeface="Arial" panose="020B0604020202020204" pitchFamily="34" charset="0"/>
              <a:buChar char="•"/>
            </a:pPr>
            <a:endParaRPr lang="en-GB" sz="1600" dirty="0">
              <a:solidFill>
                <a:srgbClr val="283A51"/>
              </a:solidFill>
              <a:latin typeface="Helvetica Light" panose="020B0403020202020204"/>
            </a:endParaRPr>
          </a:p>
          <a:p>
            <a:pPr marL="285750" indent="-285750">
              <a:buFont typeface="Arial" panose="020B0604020202020204" pitchFamily="34" charset="0"/>
              <a:buChar char="•"/>
            </a:pPr>
            <a:r>
              <a:rPr lang="en-GB" sz="1600" dirty="0">
                <a:solidFill>
                  <a:srgbClr val="283A51"/>
                </a:solidFill>
                <a:latin typeface="Helvetica Light" panose="020B0403020202020204"/>
              </a:rPr>
              <a:t>Organisations need to understand where power lies in their organisation and leaders need to create a culture of respect and accountability.</a:t>
            </a:r>
          </a:p>
          <a:p>
            <a:pPr marL="285750" indent="-285750">
              <a:buFont typeface="Arial" panose="020B0604020202020204" pitchFamily="34" charset="0"/>
              <a:buChar char="•"/>
            </a:pPr>
            <a:endParaRPr lang="en-GB" sz="1600" dirty="0">
              <a:solidFill>
                <a:srgbClr val="283A51"/>
              </a:solidFill>
              <a:latin typeface="Helvetica Light" panose="020B0403020202020204"/>
            </a:endParaRPr>
          </a:p>
          <a:p>
            <a:pPr marL="285750" indent="-285750">
              <a:buFont typeface="Arial" panose="020B0604020202020204" pitchFamily="34" charset="0"/>
              <a:buChar char="•"/>
            </a:pPr>
            <a:r>
              <a:rPr lang="en-GB" sz="1600" dirty="0">
                <a:solidFill>
                  <a:srgbClr val="283A51"/>
                </a:solidFill>
                <a:latin typeface="Helvetica Light" panose="020B0403020202020204"/>
              </a:rPr>
              <a:t>Organisations need to regularly assess themselves against safeguarding standards, assess safeguarding risks, and create and monitor organisation-wide safeguarding plans.</a:t>
            </a:r>
          </a:p>
          <a:p>
            <a:pPr marL="285750" indent="-285750">
              <a:buFont typeface="Arial" panose="020B0604020202020204" pitchFamily="34" charset="0"/>
              <a:buChar char="•"/>
            </a:pPr>
            <a:endParaRPr lang="en-GB" sz="1600" dirty="0">
              <a:solidFill>
                <a:srgbClr val="283A51"/>
              </a:solidFill>
              <a:latin typeface="Helvetica Light" panose="020B0403020202020204"/>
            </a:endParaRPr>
          </a:p>
          <a:p>
            <a:pPr marL="285750" indent="-285750">
              <a:buFont typeface="Arial" panose="020B0604020202020204" pitchFamily="34" charset="0"/>
              <a:buChar char="•"/>
            </a:pPr>
            <a:r>
              <a:rPr lang="en-GB" sz="1600" dirty="0">
                <a:solidFill>
                  <a:srgbClr val="283A51"/>
                </a:solidFill>
                <a:latin typeface="Helvetica Light" panose="020B0403020202020204"/>
              </a:rPr>
              <a:t>Organisations need to address safeguarding across the whole organisation, through safeguarding standards, policies and procedures, governance and accountability mechanisms, communications, learning and development, human resources departments, programming approaches, media and communications, fundraising, partnerships, and ICT.</a:t>
            </a:r>
          </a:p>
          <a:p>
            <a:pPr marL="285750" indent="-285750">
              <a:buFont typeface="Arial" panose="020B0604020202020204" pitchFamily="34" charset="0"/>
              <a:buChar char="•"/>
            </a:pPr>
            <a:endParaRPr lang="en-GB" sz="1600" dirty="0">
              <a:solidFill>
                <a:srgbClr val="283A51"/>
              </a:solidFill>
              <a:latin typeface="Helvetica Light" panose="020B0403020202020204"/>
            </a:endParaRPr>
          </a:p>
          <a:p>
            <a:pPr marL="285750" indent="-285750">
              <a:buFont typeface="Arial" panose="020B0604020202020204" pitchFamily="34" charset="0"/>
              <a:buChar char="•"/>
            </a:pPr>
            <a:r>
              <a:rPr lang="en-GB" sz="1600" dirty="0">
                <a:solidFill>
                  <a:srgbClr val="283A51"/>
                </a:solidFill>
                <a:latin typeface="Helvetica Light" panose="020B0403020202020204"/>
              </a:rPr>
              <a:t>To address safeguarding incidents, organisations need accessible systems that all staff, associates and people in communities can access. Organisations need clear case management procedures and investigations.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98229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id="{67A3048B-E1A3-274B-9480-C39ACC16FD22}"/>
              </a:ext>
            </a:extLst>
          </p:cNvPr>
          <p:cNvSpPr txBox="1">
            <a:spLocks/>
          </p:cNvSpPr>
          <p:nvPr/>
        </p:nvSpPr>
        <p:spPr>
          <a:xfrm>
            <a:off x="765195" y="369964"/>
            <a:ext cx="7920000" cy="3057525"/>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GB" dirty="0">
              <a:solidFill>
                <a:schemeClr val="bg1"/>
              </a:solidFill>
            </a:endParaRPr>
          </a:p>
          <a:p>
            <a:pPr lvl="1"/>
            <a:r>
              <a:rPr lang="en-GB" sz="2800" b="1" dirty="0">
                <a:solidFill>
                  <a:srgbClr val="ECCF3E"/>
                </a:solidFill>
              </a:rPr>
              <a:t>For more support, tools and resources on safeguarding, visit the RSH website: </a:t>
            </a:r>
            <a:r>
              <a:rPr lang="en-GB" sz="2800" b="1" dirty="0">
                <a:solidFill>
                  <a:srgbClr val="ECCF3E"/>
                </a:solidFill>
                <a:hlinkClick r:id="rId2"/>
              </a:rPr>
              <a:t>safeguardingsupporthub.org </a:t>
            </a:r>
            <a:endParaRPr lang="en-GB" sz="2800" b="1" dirty="0">
              <a:solidFill>
                <a:srgbClr val="ECCF3E"/>
              </a:solidFill>
            </a:endParaRPr>
          </a:p>
        </p:txBody>
      </p:sp>
      <p:sp>
        <p:nvSpPr>
          <p:cNvPr id="4" name="Text Placeholder 16">
            <a:extLst>
              <a:ext uri="{FF2B5EF4-FFF2-40B4-BE49-F238E27FC236}">
                <a16:creationId xmlns:a16="http://schemas.microsoft.com/office/drawing/2014/main" id="{594A3A8D-F08F-6C4C-A3FE-929908A1A280}"/>
              </a:ext>
            </a:extLst>
          </p:cNvPr>
          <p:cNvSpPr txBox="1">
            <a:spLocks/>
          </p:cNvSpPr>
          <p:nvPr/>
        </p:nvSpPr>
        <p:spPr>
          <a:xfrm>
            <a:off x="765195" y="3714251"/>
            <a:ext cx="7742701" cy="1546861"/>
          </a:xfrm>
          <a:prstGeom prst="rect">
            <a:avLst/>
          </a:prstGeom>
        </p:spPr>
        <p:txBody>
          <a:bodyPr vert="horz" lIns="0" tIns="0" rIns="0" bIns="0" rtlCol="0">
            <a:no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i="1" dirty="0">
                <a:solidFill>
                  <a:srgbClr val="F4F3F2"/>
                </a:solidFill>
                <a:effectLst/>
                <a:latin typeface="Calibri" panose="020F0502020204030204" pitchFamily="34" charset="0"/>
                <a:ea typeface="Calibri" panose="020F0502020204030204" pitchFamily="34" charset="0"/>
              </a:rPr>
              <a:t>This document is an output from the Safeguarding Resource and Support Hub programme funded by UK aid from the UK government. However, the views expressed, and information contained in it are not necessarily those of or endorsed by the UK government, who can accept no responsibility for such views or information or for any reliance placed on them.</a:t>
            </a:r>
            <a:endParaRPr lang="en-GB" sz="1600" dirty="0">
              <a:solidFill>
                <a:srgbClr val="F4F3F2"/>
              </a:solidFill>
              <a:effectLst/>
              <a:latin typeface="Calibri" panose="020F0502020204030204" pitchFamily="34" charset="0"/>
              <a:ea typeface="Calibri" panose="020F0502020204030204" pitchFamily="34" charset="0"/>
            </a:endParaRPr>
          </a:p>
          <a:p>
            <a:r>
              <a:rPr lang="en-GB" sz="1600" i="1" dirty="0">
                <a:solidFill>
                  <a:srgbClr val="F4F3F2"/>
                </a:solidFill>
                <a:effectLst/>
                <a:latin typeface="Calibri" panose="020F0502020204030204" pitchFamily="34" charset="0"/>
                <a:ea typeface="Calibri" panose="020F0502020204030204" pitchFamily="34" charset="0"/>
              </a:rPr>
              <a:t>This publication has been prepared by the programme, its consortium members and the wider academic and practitioner community for general guidance on matter of interest. For any further information or enquiry, contact </a:t>
            </a:r>
            <a:r>
              <a:rPr lang="en-GB" sz="1600" i="1" u="sng" dirty="0">
                <a:solidFill>
                  <a:srgbClr val="F4F3F2"/>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veronica@rshub.org.uk</a:t>
            </a:r>
            <a:endParaRPr lang="en-GB" sz="1600" dirty="0">
              <a:solidFill>
                <a:srgbClr val="F4F3F2"/>
              </a:solidFill>
            </a:endParaRPr>
          </a:p>
        </p:txBody>
      </p:sp>
    </p:spTree>
    <p:extLst>
      <p:ext uri="{BB962C8B-B14F-4D97-AF65-F5344CB8AC3E}">
        <p14:creationId xmlns:p14="http://schemas.microsoft.com/office/powerpoint/2010/main" val="114161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712111" y="1910786"/>
            <a:ext cx="3770142" cy="3429840"/>
          </a:xfrm>
        </p:spPr>
        <p:txBody>
          <a:bodyPr/>
          <a:lstStyle/>
          <a:p>
            <a:r>
              <a:rPr lang="en-GB" b="1" dirty="0">
                <a:solidFill>
                  <a:srgbClr val="283A51"/>
                </a:solidFill>
              </a:rPr>
              <a:t>Safeguarding addresses the misuse of power</a:t>
            </a:r>
          </a:p>
        </p:txBody>
      </p:sp>
      <p:sp>
        <p:nvSpPr>
          <p:cNvPr id="13" name="Content Placeholder 12"/>
          <p:cNvSpPr>
            <a:spLocks noGrp="1"/>
          </p:cNvSpPr>
          <p:nvPr>
            <p:ph type="body" sz="quarter" idx="15"/>
          </p:nvPr>
        </p:nvSpPr>
        <p:spPr>
          <a:xfrm>
            <a:off x="4810539" y="1339706"/>
            <a:ext cx="3939565" cy="4572000"/>
          </a:xfrm>
        </p:spPr>
        <p:txBody>
          <a:bodyPr>
            <a:normAutofit fontScale="70000" lnSpcReduction="20000"/>
          </a:bodyPr>
          <a:lstStyle/>
          <a:p>
            <a:r>
              <a:rPr lang="en-GB" b="1" dirty="0">
                <a:solidFill>
                  <a:srgbClr val="283A51"/>
                </a:solidFill>
              </a:rPr>
              <a:t>In an organisation, certain people sometimes have more power </a:t>
            </a:r>
            <a:r>
              <a:rPr lang="en-GB" dirty="0">
                <a:solidFill>
                  <a:srgbClr val="283A51"/>
                </a:solidFill>
              </a:rPr>
              <a:t>based on their gender, race, role in the organisation, disability, sexuality, nationality, employment status, or education. People with less power can be at greater risk of exploitation and abuse.</a:t>
            </a:r>
          </a:p>
          <a:p>
            <a:endParaRPr lang="en-GB" dirty="0">
              <a:solidFill>
                <a:srgbClr val="283A51"/>
              </a:solidFill>
            </a:endParaRPr>
          </a:p>
          <a:p>
            <a:r>
              <a:rPr lang="en-GB" b="1" dirty="0">
                <a:solidFill>
                  <a:srgbClr val="283A51"/>
                </a:solidFill>
              </a:rPr>
              <a:t>Sexual exploitation, abuse and sexual harassment (SEAH) involves people within organisations using their power in harmful ways</a:t>
            </a:r>
            <a:r>
              <a:rPr lang="en-GB" dirty="0">
                <a:solidFill>
                  <a:srgbClr val="283A51"/>
                </a:solidFill>
              </a:rPr>
              <a:t> against people who are less powerful, either in the organisation, in partner organisations or in the communities where the organisation works. Powerful people can also perpetrate physical and emotional violence. We refer to these other forms of violence as safeguarding violations. </a:t>
            </a:r>
          </a:p>
          <a:p>
            <a:endParaRPr lang="en-GB" dirty="0">
              <a:solidFill>
                <a:srgbClr val="283A51"/>
              </a:solidFill>
            </a:endParaRPr>
          </a:p>
          <a:p>
            <a:r>
              <a:rPr lang="en-GB" b="1" dirty="0">
                <a:solidFill>
                  <a:srgbClr val="283A51"/>
                </a:solidFill>
              </a:rPr>
              <a:t>SEAH </a:t>
            </a:r>
            <a:r>
              <a:rPr lang="en-GB" dirty="0">
                <a:solidFill>
                  <a:srgbClr val="283A51"/>
                </a:solidFill>
              </a:rPr>
              <a:t>impacts women and girls in particular, but it can also affect men and boys.</a:t>
            </a:r>
          </a:p>
        </p:txBody>
      </p:sp>
      <p:sp>
        <p:nvSpPr>
          <p:cNvPr id="6" name="Title 5"/>
          <p:cNvSpPr>
            <a:spLocks noGrp="1"/>
          </p:cNvSpPr>
          <p:nvPr>
            <p:ph type="title"/>
          </p:nvPr>
        </p:nvSpPr>
        <p:spPr>
          <a:xfrm>
            <a:off x="619246" y="255600"/>
            <a:ext cx="8218488" cy="691200"/>
          </a:xfrm>
        </p:spPr>
        <p:txBody>
          <a:bodyPr/>
          <a:lstStyle/>
          <a:p>
            <a:r>
              <a:rPr lang="en-GB" dirty="0"/>
              <a:t>1. What is safeguarding?</a:t>
            </a:r>
          </a:p>
        </p:txBody>
      </p:sp>
      <p:sp>
        <p:nvSpPr>
          <p:cNvPr id="8" name="Slide Number Placeholder 5">
            <a:extLst>
              <a:ext uri="{FF2B5EF4-FFF2-40B4-BE49-F238E27FC236}">
                <a16:creationId xmlns:a16="http://schemas.microsoft.com/office/drawing/2014/main" id="{6C9AABF5-CCC6-4846-A197-F40ED179B70F}"/>
              </a:ext>
            </a:extLst>
          </p:cNvPr>
          <p:cNvSpPr>
            <a:spLocks noGrp="1"/>
          </p:cNvSpPr>
          <p:nvPr>
            <p:ph type="sldNum" sz="quarter" idx="4"/>
          </p:nvPr>
        </p:nvSpPr>
        <p:spPr>
          <a:prstGeom prst="rect">
            <a:avLst/>
          </a:prstGeom>
        </p:spPr>
        <p:txBody>
          <a:bodyPr vert="horz" lIns="0" tIns="45720" rIns="0" bIns="45720" rtlCol="0" anchor="b"/>
          <a:lstStyle>
            <a:lvl1pPr algn="l">
              <a:defRPr sz="1000">
                <a:solidFill>
                  <a:schemeClr val="tx2"/>
                </a:solidFill>
                <a:latin typeface="+mj-lt"/>
              </a:defRPr>
            </a:lvl1pPr>
          </a:lstStyle>
          <a:p>
            <a:endParaRPr lang="en-US" dirty="0">
              <a:latin typeface="Helvetica" pitchFamily="2" charset="0"/>
            </a:endParaRPr>
          </a:p>
          <a:p>
            <a:fld id="{4FD9013D-92AD-C643-96A8-EBFE9D29F7C2}" type="slidenum">
              <a:rPr lang="en-US" sz="1200">
                <a:solidFill>
                  <a:srgbClr val="283A51"/>
                </a:solidFill>
                <a:latin typeface="Helvetica Light" panose="020B0403020202020204" pitchFamily="34" charset="0"/>
              </a:rPr>
              <a:pPr/>
              <a:t>4</a:t>
            </a:fld>
            <a:r>
              <a:rPr lang="en-US" sz="1200" dirty="0">
                <a:solidFill>
                  <a:srgbClr val="283A51"/>
                </a:solidFill>
                <a:latin typeface="Helvetica Light" panose="020B0403020202020204" pitchFamily="34" charset="0"/>
              </a:rPr>
              <a:t> </a:t>
            </a:r>
            <a:r>
              <a:rPr lang="en-GB" sz="1200" dirty="0">
                <a:solidFill>
                  <a:srgbClr val="283A51"/>
                </a:solidFill>
                <a:latin typeface="Helvetica Light" panose="020B0403020202020204" pitchFamily="34" charset="0"/>
              </a:rPr>
              <a:t>| The Safeguarding Journey</a:t>
            </a:r>
          </a:p>
        </p:txBody>
      </p:sp>
    </p:spTree>
    <p:extLst>
      <p:ext uri="{BB962C8B-B14F-4D97-AF65-F5344CB8AC3E}">
        <p14:creationId xmlns:p14="http://schemas.microsoft.com/office/powerpoint/2010/main" val="315542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1465958" y="2064724"/>
            <a:ext cx="7066857" cy="2213020"/>
          </a:xfrm>
        </p:spPr>
        <p:txBody>
          <a:bodyPr>
            <a:normAutofit/>
          </a:bodyPr>
          <a:lstStyle/>
          <a:p>
            <a:r>
              <a:rPr lang="en-GB" sz="2000" b="1" dirty="0">
                <a:solidFill>
                  <a:srgbClr val="283A51"/>
                </a:solidFill>
              </a:rPr>
              <a:t>Keep people safe </a:t>
            </a:r>
            <a:r>
              <a:rPr lang="en-GB" sz="2000" dirty="0">
                <a:solidFill>
                  <a:srgbClr val="283A51"/>
                </a:solidFill>
              </a:rPr>
              <a:t>from sexual exploitation, abuse, sexual harassment, and other forms of harm caused by the misuse of power.</a:t>
            </a:r>
            <a:br>
              <a:rPr lang="en-GB" sz="2000" dirty="0">
                <a:solidFill>
                  <a:srgbClr val="283A51"/>
                </a:solidFill>
              </a:rPr>
            </a:br>
            <a:endParaRPr lang="en-GB" sz="2000" dirty="0">
              <a:solidFill>
                <a:srgbClr val="283A51"/>
              </a:solidFill>
            </a:endParaRPr>
          </a:p>
          <a:p>
            <a:r>
              <a:rPr lang="en-GB" sz="2000" b="1" dirty="0">
                <a:solidFill>
                  <a:srgbClr val="283A51"/>
                </a:solidFill>
              </a:rPr>
              <a:t>Address harm </a:t>
            </a:r>
            <a:r>
              <a:rPr lang="en-GB" sz="2000" dirty="0">
                <a:solidFill>
                  <a:srgbClr val="283A51"/>
                </a:solidFill>
              </a:rPr>
              <a:t>caused by the organisation’s staff, associates, operations or programmes that may be unintentional.</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554788" y="6049434"/>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pPr/>
              <a:t>5</a:t>
            </a:fld>
            <a:r>
              <a:rPr lang="en-US" sz="900" dirty="0">
                <a:latin typeface="Helvetica Light" panose="020B0403020202020204" pitchFamily="34" charset="0"/>
              </a:rPr>
              <a:t> </a:t>
            </a:r>
            <a:r>
              <a:rPr lang="en-GB" sz="900" dirty="0">
                <a:solidFill>
                  <a:srgbClr val="ECCF3E"/>
                </a:solidFill>
                <a:latin typeface="Helvetica Light" panose="020B0403020202020204" pitchFamily="34" charset="0"/>
              </a:rPr>
              <a:t>|</a:t>
            </a:r>
            <a:r>
              <a:rPr lang="en-GB" sz="900" dirty="0">
                <a:latin typeface="Helvetica Light" panose="020B0403020202020204" pitchFamily="34" charset="0"/>
              </a:rPr>
              <a:t> </a:t>
            </a:r>
            <a:r>
              <a:rPr lang="en-GB" sz="900" dirty="0">
                <a:solidFill>
                  <a:srgbClr val="283A51"/>
                </a:solidFill>
                <a:latin typeface="Helvetica Light" panose="020B0403020202020204" pitchFamily="34" charset="0"/>
              </a:rPr>
              <a:t>The Safeguarding Journey</a:t>
            </a:r>
            <a:endParaRPr lang="en-GB" sz="900" dirty="0">
              <a:latin typeface="Helvetica Light" panose="020B0403020202020204" pitchFamily="34" charset="0"/>
            </a:endParaRPr>
          </a:p>
        </p:txBody>
      </p:sp>
      <p:sp>
        <p:nvSpPr>
          <p:cNvPr id="8" name="Title 5">
            <a:extLst>
              <a:ext uri="{FF2B5EF4-FFF2-40B4-BE49-F238E27FC236}">
                <a16:creationId xmlns:a16="http://schemas.microsoft.com/office/drawing/2014/main" id="{F3FE8DCD-2F01-4DB1-81A5-8772411C735C}"/>
              </a:ext>
            </a:extLst>
          </p:cNvPr>
          <p:cNvSpPr>
            <a:spLocks noGrp="1"/>
          </p:cNvSpPr>
          <p:nvPr>
            <p:ph type="title"/>
          </p:nvPr>
        </p:nvSpPr>
        <p:spPr>
          <a:xfrm>
            <a:off x="619246" y="255600"/>
            <a:ext cx="8218488" cy="691200"/>
          </a:xfrm>
        </p:spPr>
        <p:txBody>
          <a:bodyPr/>
          <a:lstStyle/>
          <a:p>
            <a:r>
              <a:rPr lang="en-GB" dirty="0"/>
              <a:t>1. What is safeguarding?</a:t>
            </a:r>
          </a:p>
        </p:txBody>
      </p:sp>
      <p:pic>
        <p:nvPicPr>
          <p:cNvPr id="10" name="Picture 9" descr="A picture containing shape&#10;&#10;Description automatically generated">
            <a:extLst>
              <a:ext uri="{FF2B5EF4-FFF2-40B4-BE49-F238E27FC236}">
                <a16:creationId xmlns:a16="http://schemas.microsoft.com/office/drawing/2014/main" id="{07288B74-FBF2-4338-9C5C-7F02B09062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140" y="2057685"/>
            <a:ext cx="854773" cy="854773"/>
          </a:xfrm>
          <a:prstGeom prst="rect">
            <a:avLst/>
          </a:prstGeom>
        </p:spPr>
      </p:pic>
      <p:sp>
        <p:nvSpPr>
          <p:cNvPr id="11" name="TextBox 10">
            <a:extLst>
              <a:ext uri="{FF2B5EF4-FFF2-40B4-BE49-F238E27FC236}">
                <a16:creationId xmlns:a16="http://schemas.microsoft.com/office/drawing/2014/main" id="{903A380A-CF60-430D-9BB7-BD3BD80AF14B}"/>
              </a:ext>
            </a:extLst>
          </p:cNvPr>
          <p:cNvSpPr txBox="1"/>
          <p:nvPr/>
        </p:nvSpPr>
        <p:spPr>
          <a:xfrm>
            <a:off x="554788" y="1248759"/>
            <a:ext cx="8034424" cy="400110"/>
          </a:xfrm>
          <a:prstGeom prst="rect">
            <a:avLst/>
          </a:prstGeom>
          <a:noFill/>
        </p:spPr>
        <p:txBody>
          <a:bodyPr wrap="square" rtlCol="0">
            <a:spAutoFit/>
          </a:bodyPr>
          <a:lstStyle/>
          <a:p>
            <a:r>
              <a:rPr lang="en-GB" sz="2000" b="1" dirty="0">
                <a:solidFill>
                  <a:srgbClr val="283A51"/>
                </a:solidFill>
                <a:latin typeface="Helvetica Light" panose="020B0403020202020204"/>
              </a:rPr>
              <a:t>Safeguarding means an organisation is taking actions to</a:t>
            </a:r>
            <a:r>
              <a:rPr lang="en-GB" dirty="0">
                <a:solidFill>
                  <a:srgbClr val="283A51"/>
                </a:solidFill>
              </a:rPr>
              <a:t>:</a:t>
            </a:r>
            <a:endParaRPr lang="en-GB" dirty="0"/>
          </a:p>
        </p:txBody>
      </p:sp>
      <p:pic>
        <p:nvPicPr>
          <p:cNvPr id="15" name="Graphic 14" descr="Warning">
            <a:extLst>
              <a:ext uri="{FF2B5EF4-FFF2-40B4-BE49-F238E27FC236}">
                <a16:creationId xmlns:a16="http://schemas.microsoft.com/office/drawing/2014/main" id="{6A01B13E-4D26-4E89-B3D0-8EDDCD440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788" y="3250371"/>
            <a:ext cx="728313" cy="728313"/>
          </a:xfrm>
          <a:prstGeom prst="rect">
            <a:avLst/>
          </a:prstGeom>
        </p:spPr>
      </p:pic>
      <p:sp>
        <p:nvSpPr>
          <p:cNvPr id="16" name="TextBox 15">
            <a:extLst>
              <a:ext uri="{FF2B5EF4-FFF2-40B4-BE49-F238E27FC236}">
                <a16:creationId xmlns:a16="http://schemas.microsoft.com/office/drawing/2014/main" id="{0B2320E4-A546-4CC2-9F37-72F4659CA8E3}"/>
              </a:ext>
            </a:extLst>
          </p:cNvPr>
          <p:cNvSpPr txBox="1"/>
          <p:nvPr/>
        </p:nvSpPr>
        <p:spPr>
          <a:xfrm>
            <a:off x="619246" y="4503875"/>
            <a:ext cx="7782632" cy="1015663"/>
          </a:xfrm>
          <a:prstGeom prst="rect">
            <a:avLst/>
          </a:prstGeom>
          <a:noFill/>
        </p:spPr>
        <p:txBody>
          <a:bodyPr wrap="square" rtlCol="0">
            <a:spAutoFit/>
          </a:bodyPr>
          <a:lstStyle/>
          <a:p>
            <a:r>
              <a:rPr lang="en-GB" sz="2000" dirty="0">
                <a:solidFill>
                  <a:srgbClr val="283A51"/>
                </a:solidFill>
                <a:latin typeface="Helvetica Light" panose="020B0403020202020204"/>
              </a:rPr>
              <a:t>Safeguarding focuses on preventing and addressing harm caused by the organisation. </a:t>
            </a:r>
            <a:r>
              <a:rPr lang="en-GB" sz="2000" b="1" dirty="0">
                <a:solidFill>
                  <a:srgbClr val="283A51"/>
                </a:solidFill>
                <a:latin typeface="Helvetica Light" panose="020B0403020202020204"/>
              </a:rPr>
              <a:t>Protection programming is different:</a:t>
            </a:r>
            <a:r>
              <a:rPr lang="en-GB" sz="2000" dirty="0">
                <a:solidFill>
                  <a:srgbClr val="283A51"/>
                </a:solidFill>
                <a:latin typeface="Helvetica Light" panose="020B0403020202020204"/>
              </a:rPr>
              <a:t> it focuses on preventing harm caused by people within families and communities.</a:t>
            </a:r>
          </a:p>
        </p:txBody>
      </p:sp>
    </p:spTree>
    <p:extLst>
      <p:ext uri="{BB962C8B-B14F-4D97-AF65-F5344CB8AC3E}">
        <p14:creationId xmlns:p14="http://schemas.microsoft.com/office/powerpoint/2010/main" val="131705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Recent history of safeguarding</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6</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a:t>
            </a:r>
            <a:r>
              <a:rPr lang="en-GB" sz="900" dirty="0">
                <a:solidFill>
                  <a:srgbClr val="283A51"/>
                </a:solidFill>
                <a:latin typeface="Helvetica Light" panose="020B0403020202020204" pitchFamily="34" charset="0"/>
              </a:rPr>
              <a:t>The Safeguarding Journey</a:t>
            </a:r>
            <a:endParaRPr lang="en-GB" sz="900" dirty="0">
              <a:latin typeface="Helvetica Light" panose="020B0403020202020204" pitchFamily="34" charset="0"/>
            </a:endParaRPr>
          </a:p>
        </p:txBody>
      </p:sp>
      <p:sp>
        <p:nvSpPr>
          <p:cNvPr id="26" name="TextBox 25">
            <a:extLst>
              <a:ext uri="{FF2B5EF4-FFF2-40B4-BE49-F238E27FC236}">
                <a16:creationId xmlns:a16="http://schemas.microsoft.com/office/drawing/2014/main" id="{3EA9DAF9-F3D8-473E-9C96-8BCD4E463130}"/>
              </a:ext>
            </a:extLst>
          </p:cNvPr>
          <p:cNvSpPr txBox="1"/>
          <p:nvPr/>
        </p:nvSpPr>
        <p:spPr>
          <a:xfrm>
            <a:off x="516835" y="1426135"/>
            <a:ext cx="8218488" cy="5139869"/>
          </a:xfrm>
          <a:prstGeom prst="rect">
            <a:avLst/>
          </a:prstGeom>
          <a:noFill/>
        </p:spPr>
        <p:txBody>
          <a:bodyPr wrap="square" rtlCol="0">
            <a:spAutoFit/>
          </a:bodyPr>
          <a:lstStyle/>
          <a:p>
            <a:r>
              <a:rPr kumimoji="0" lang="en-GB" b="0" i="0" u="none" strike="noStrike" kern="1200" cap="none" spc="0" normalizeH="0" baseline="0" noProof="0" dirty="0">
                <a:ln>
                  <a:noFill/>
                </a:ln>
                <a:solidFill>
                  <a:srgbClr val="283A51"/>
                </a:solidFill>
                <a:effectLst/>
                <a:uLnTx/>
                <a:uFillTx/>
                <a:latin typeface="Helvetica Light" panose="020B0403020202020204" pitchFamily="34" charset="0"/>
                <a:ea typeface="+mn-ea"/>
                <a:cs typeface="+mn-cs"/>
              </a:rPr>
              <a:t>There have been many reports of sexual abuse and exploitation by people working in the aid and development sector over the past decades.</a:t>
            </a:r>
          </a:p>
          <a:p>
            <a:endParaRPr lang="en-GB" dirty="0">
              <a:solidFill>
                <a:srgbClr val="283A51"/>
              </a:solidFill>
              <a:latin typeface="Helvetica Light" panose="020B0403020202020204" pitchFamily="34" charset="0"/>
            </a:endParaRPr>
          </a:p>
          <a:p>
            <a:r>
              <a:rPr lang="en-GB" dirty="0">
                <a:solidFill>
                  <a:srgbClr val="283A51"/>
                </a:solidFill>
                <a:latin typeface="Helvetica Light" panose="020B0403020202020204" pitchFamily="34" charset="0"/>
              </a:rPr>
              <a:t>In 2002, a report described sexual abuse and exploitation of refugees by aid workers in West Africa. This led to the development of the UN Special Measures for the Protection from Sexual Exploitation and Abuse (PSEA), the UN Interagency Standing Committee PSEA Task force, and the Keeping Children Safe Coalition.</a:t>
            </a:r>
          </a:p>
          <a:p>
            <a:endParaRPr lang="en-GB" dirty="0">
              <a:solidFill>
                <a:srgbClr val="283A51"/>
              </a:solidFill>
              <a:latin typeface="Helvetica Light" panose="020B0403020202020204"/>
            </a:endParaRPr>
          </a:p>
          <a:p>
            <a:r>
              <a:rPr lang="en-GB" dirty="0">
                <a:solidFill>
                  <a:srgbClr val="283A51"/>
                </a:solidFill>
                <a:latin typeface="Helvetica Light" panose="020B0403020202020204"/>
              </a:rPr>
              <a:t>In 2018, many organisations began to review their safeguarding policies, practice, culture and leadership after reports of sexual exploitation and misconduct in the development sector. At the same time, the #metoo movement was highlighting women’s experiences of sexual exploitation, abuse and harassment. </a:t>
            </a:r>
          </a:p>
          <a:p>
            <a:endParaRPr lang="en-GB" dirty="0">
              <a:solidFill>
                <a:srgbClr val="283A51"/>
              </a:solidFill>
              <a:latin typeface="Helvetica Light" panose="020B0403020202020204"/>
            </a:endParaRPr>
          </a:p>
          <a:p>
            <a:r>
              <a:rPr lang="en-GB" dirty="0">
                <a:solidFill>
                  <a:srgbClr val="283A51"/>
                </a:solidFill>
                <a:latin typeface="Helvetica Light" panose="020B0403020202020204"/>
              </a:rPr>
              <a:t>Since then organisations have particularly increased their focus on listening to survivors.</a:t>
            </a:r>
          </a:p>
          <a:p>
            <a:endParaRPr lang="en-GB" sz="2000" dirty="0">
              <a:solidFill>
                <a:srgbClr val="283A51"/>
              </a:solidFill>
              <a:latin typeface="Helvetica Light" panose="020B0403020202020204" pitchFamily="34" charset="0"/>
            </a:endParaRPr>
          </a:p>
          <a:p>
            <a:endParaRPr kumimoji="0" lang="en-GB" sz="2000" b="0" i="0" u="none" strike="noStrike" kern="1200" cap="none" spc="0" normalizeH="0" baseline="0" noProof="0" dirty="0">
              <a:ln>
                <a:noFill/>
              </a:ln>
              <a:solidFill>
                <a:srgbClr val="283A51"/>
              </a:solidFill>
              <a:effectLst/>
              <a:uLnTx/>
              <a:uFillTx/>
              <a:latin typeface="Helvetica Light" panose="020B0403020202020204" pitchFamily="34" charset="0"/>
              <a:ea typeface="+mn-ea"/>
              <a:cs typeface="+mn-cs"/>
            </a:endParaRPr>
          </a:p>
          <a:p>
            <a:endParaRPr lang="en-GB" dirty="0"/>
          </a:p>
        </p:txBody>
      </p:sp>
    </p:spTree>
    <p:extLst>
      <p:ext uri="{BB962C8B-B14F-4D97-AF65-F5344CB8AC3E}">
        <p14:creationId xmlns:p14="http://schemas.microsoft.com/office/powerpoint/2010/main" val="148728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2772" y="216565"/>
            <a:ext cx="8532812" cy="691200"/>
          </a:xfrm>
        </p:spPr>
        <p:txBody>
          <a:bodyPr/>
          <a:lstStyle/>
          <a:p>
            <a:r>
              <a:rPr lang="en-GB" sz="2400" dirty="0"/>
              <a:t>Where does Sexual Exploitation, Abuse and Sexual Harassment (SEAH) and other safeguarding issues happen?</a:t>
            </a:r>
          </a:p>
        </p:txBody>
      </p:sp>
      <p:sp>
        <p:nvSpPr>
          <p:cNvPr id="5" name="Text Placeholder 4"/>
          <p:cNvSpPr>
            <a:spLocks noGrp="1"/>
          </p:cNvSpPr>
          <p:nvPr>
            <p:ph idx="1"/>
          </p:nvPr>
        </p:nvSpPr>
        <p:spPr>
          <a:xfrm>
            <a:off x="611190" y="1257437"/>
            <a:ext cx="7921625" cy="365125"/>
          </a:xfrm>
        </p:spPr>
        <p:txBody>
          <a:bodyPr>
            <a:normAutofit fontScale="85000" lnSpcReduction="10000"/>
          </a:bodyPr>
          <a:lstStyle/>
          <a:p>
            <a:r>
              <a:rPr lang="en-GB" sz="1800" b="1" dirty="0">
                <a:solidFill>
                  <a:srgbClr val="283A51"/>
                </a:solidFill>
              </a:rPr>
              <a:t>SEAH and other safeguarding issues can happen in any workplace or aid programme.</a:t>
            </a:r>
          </a:p>
          <a:p>
            <a:endParaRPr lang="en-GB" dirty="0">
              <a:solidFill>
                <a:srgbClr val="283A51"/>
              </a:solidFill>
            </a:endParaRPr>
          </a:p>
          <a:p>
            <a:pPr marL="342900" indent="-342900">
              <a:buFont typeface="Arial" panose="020B0604020202020204" pitchFamily="34" charset="0"/>
              <a:buChar char="•"/>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193293"/>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7</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a:t>
            </a:r>
            <a:r>
              <a:rPr lang="en-GB" sz="900" dirty="0">
                <a:solidFill>
                  <a:srgbClr val="283A51"/>
                </a:solidFill>
                <a:latin typeface="Helvetica Light" panose="020B0403020202020204" pitchFamily="34" charset="0"/>
              </a:rPr>
              <a:t>The Safeguarding Journey</a:t>
            </a:r>
            <a:endParaRPr lang="en-GB" sz="900" dirty="0">
              <a:latin typeface="Helvetica Light" panose="020B0403020202020204" pitchFamily="34" charset="0"/>
            </a:endParaRPr>
          </a:p>
        </p:txBody>
      </p:sp>
      <p:sp>
        <p:nvSpPr>
          <p:cNvPr id="3" name="TextBox 2">
            <a:extLst>
              <a:ext uri="{FF2B5EF4-FFF2-40B4-BE49-F238E27FC236}">
                <a16:creationId xmlns:a16="http://schemas.microsoft.com/office/drawing/2014/main" id="{FB990DBB-1AD9-4B4E-A004-2718B967BE80}"/>
              </a:ext>
            </a:extLst>
          </p:cNvPr>
          <p:cNvSpPr txBox="1"/>
          <p:nvPr/>
        </p:nvSpPr>
        <p:spPr>
          <a:xfrm>
            <a:off x="619200" y="1859339"/>
            <a:ext cx="3559593" cy="3139321"/>
          </a:xfrm>
          <a:prstGeom prst="rect">
            <a:avLst/>
          </a:prstGeom>
          <a:noFill/>
        </p:spPr>
        <p:txBody>
          <a:bodyPr wrap="square" rtlCol="0">
            <a:spAutoFit/>
          </a:bodyPr>
          <a:lstStyle/>
          <a:p>
            <a:r>
              <a:rPr lang="en-GB" dirty="0">
                <a:solidFill>
                  <a:srgbClr val="283A51"/>
                </a:solidFill>
                <a:latin typeface="Helvetica Light" panose="020B0403020202020204"/>
              </a:rPr>
              <a:t>High risk contexts include:</a:t>
            </a:r>
          </a:p>
          <a:p>
            <a:pPr marL="342900" indent="-342900">
              <a:buFont typeface="Arial" panose="020B0604020202020204" pitchFamily="34" charset="0"/>
              <a:buChar char="•"/>
            </a:pPr>
            <a:r>
              <a:rPr lang="en-GB" dirty="0">
                <a:solidFill>
                  <a:srgbClr val="283A51"/>
                </a:solidFill>
                <a:latin typeface="Helvetica Light" panose="020B0403020202020204"/>
              </a:rPr>
              <a:t>Where there is extreme poverty</a:t>
            </a:r>
          </a:p>
          <a:p>
            <a:pPr marL="342900" indent="-342900">
              <a:buFont typeface="Arial" panose="020B0604020202020204" pitchFamily="34" charset="0"/>
              <a:buChar char="•"/>
            </a:pPr>
            <a:r>
              <a:rPr lang="en-GB" dirty="0">
                <a:solidFill>
                  <a:srgbClr val="283A51"/>
                </a:solidFill>
                <a:latin typeface="Helvetica Light" panose="020B0403020202020204"/>
              </a:rPr>
              <a:t>Humanitarian contexts</a:t>
            </a:r>
          </a:p>
          <a:p>
            <a:pPr marL="342900" indent="-342900">
              <a:buFont typeface="Arial" panose="020B0604020202020204" pitchFamily="34" charset="0"/>
              <a:buChar char="•"/>
            </a:pPr>
            <a:r>
              <a:rPr lang="en-GB" dirty="0">
                <a:solidFill>
                  <a:srgbClr val="283A51"/>
                </a:solidFill>
                <a:latin typeface="Helvetica Light" panose="020B0403020202020204"/>
              </a:rPr>
              <a:t>Where there is a high dependence on aid</a:t>
            </a:r>
          </a:p>
          <a:p>
            <a:pPr marL="342900" indent="-342900">
              <a:buFont typeface="Arial" panose="020B0604020202020204" pitchFamily="34" charset="0"/>
              <a:buChar char="•"/>
            </a:pPr>
            <a:r>
              <a:rPr lang="en-GB" dirty="0">
                <a:solidFill>
                  <a:srgbClr val="283A51"/>
                </a:solidFill>
                <a:latin typeface="Helvetica Light" panose="020B0403020202020204"/>
              </a:rPr>
              <a:t>Where there are protection issues such as early marriage or gender-based violence.</a:t>
            </a:r>
          </a:p>
          <a:p>
            <a:pPr marL="342900" indent="-342900">
              <a:buFont typeface="Arial" panose="020B0604020202020204" pitchFamily="34" charset="0"/>
              <a:buChar char="•"/>
            </a:pPr>
            <a:endParaRPr lang="en-GB" dirty="0">
              <a:solidFill>
                <a:srgbClr val="283A51"/>
              </a:solidFill>
              <a:latin typeface="Helvetica Light" panose="020B0403020202020204"/>
            </a:endParaRPr>
          </a:p>
          <a:p>
            <a:endParaRPr lang="en-GB" dirty="0"/>
          </a:p>
        </p:txBody>
      </p:sp>
      <p:sp>
        <p:nvSpPr>
          <p:cNvPr id="8" name="TextBox 7">
            <a:extLst>
              <a:ext uri="{FF2B5EF4-FFF2-40B4-BE49-F238E27FC236}">
                <a16:creationId xmlns:a16="http://schemas.microsoft.com/office/drawing/2014/main" id="{2D7BB0AE-46F6-4B3D-9224-D6257BB109DE}"/>
              </a:ext>
            </a:extLst>
          </p:cNvPr>
          <p:cNvSpPr txBox="1"/>
          <p:nvPr/>
        </p:nvSpPr>
        <p:spPr>
          <a:xfrm>
            <a:off x="611188" y="4998236"/>
            <a:ext cx="8015980" cy="1200329"/>
          </a:xfrm>
          <a:prstGeom prst="rect">
            <a:avLst/>
          </a:prstGeom>
          <a:noFill/>
        </p:spPr>
        <p:txBody>
          <a:bodyPr wrap="square" rtlCol="0">
            <a:spAutoFit/>
          </a:bodyPr>
          <a:lstStyle/>
          <a:p>
            <a:r>
              <a:rPr lang="en-GB" dirty="0">
                <a:solidFill>
                  <a:srgbClr val="283A51"/>
                </a:solidFill>
                <a:latin typeface="Helvetica Light" panose="020B0403020202020204"/>
              </a:rPr>
              <a:t>Organisations must assess the contexts in which they work, and listen to the people they work with about existing protection issues and who might be most at risk. Organisations can then plan safeguarding actions.</a:t>
            </a:r>
          </a:p>
          <a:p>
            <a:endParaRPr lang="en-GB" dirty="0"/>
          </a:p>
        </p:txBody>
      </p:sp>
      <p:pic>
        <p:nvPicPr>
          <p:cNvPr id="10" name="Picture 9" descr="A person standing on top of a sandy beach&#10;&#10;Description automatically generated">
            <a:extLst>
              <a:ext uri="{FF2B5EF4-FFF2-40B4-BE49-F238E27FC236}">
                <a16:creationId xmlns:a16="http://schemas.microsoft.com/office/drawing/2014/main" id="{344F36AA-BAAE-4C4F-B215-5A8020E211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8793" y="1724405"/>
            <a:ext cx="4354021" cy="2902681"/>
          </a:xfrm>
          <a:prstGeom prst="rect">
            <a:avLst/>
          </a:prstGeom>
        </p:spPr>
      </p:pic>
      <p:sp>
        <p:nvSpPr>
          <p:cNvPr id="4" name="TextBox 3">
            <a:extLst>
              <a:ext uri="{FF2B5EF4-FFF2-40B4-BE49-F238E27FC236}">
                <a16:creationId xmlns:a16="http://schemas.microsoft.com/office/drawing/2014/main" id="{51629923-788E-41A7-A4D9-FAABC189369B}"/>
              </a:ext>
            </a:extLst>
          </p:cNvPr>
          <p:cNvSpPr txBox="1"/>
          <p:nvPr/>
        </p:nvSpPr>
        <p:spPr>
          <a:xfrm>
            <a:off x="4178792" y="4627086"/>
            <a:ext cx="2471389" cy="276999"/>
          </a:xfrm>
          <a:prstGeom prst="rect">
            <a:avLst/>
          </a:prstGeom>
          <a:noFill/>
        </p:spPr>
        <p:txBody>
          <a:bodyPr wrap="square" rtlCol="0">
            <a:spAutoFit/>
          </a:bodyPr>
          <a:lstStyle/>
          <a:p>
            <a:r>
              <a:rPr lang="en-GB" sz="1200" dirty="0"/>
              <a:t>Photo by Vincent </a:t>
            </a:r>
            <a:r>
              <a:rPr lang="en-GB" sz="1200" dirty="0" err="1"/>
              <a:t>Haiges</a:t>
            </a:r>
            <a:endParaRPr lang="en-GB" sz="1200" dirty="0"/>
          </a:p>
        </p:txBody>
      </p:sp>
    </p:spTree>
    <p:extLst>
      <p:ext uri="{BB962C8B-B14F-4D97-AF65-F5344CB8AC3E}">
        <p14:creationId xmlns:p14="http://schemas.microsoft.com/office/powerpoint/2010/main" val="255668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Sector standards</a:t>
            </a:r>
          </a:p>
        </p:txBody>
      </p:sp>
      <p:sp>
        <p:nvSpPr>
          <p:cNvPr id="5" name="Text Placeholder 4"/>
          <p:cNvSpPr>
            <a:spLocks noGrp="1"/>
          </p:cNvSpPr>
          <p:nvPr>
            <p:ph idx="1"/>
          </p:nvPr>
        </p:nvSpPr>
        <p:spPr>
          <a:xfrm>
            <a:off x="611188" y="1400174"/>
            <a:ext cx="4096785" cy="4057650"/>
          </a:xfrm>
        </p:spPr>
        <p:txBody>
          <a:bodyPr>
            <a:noAutofit/>
          </a:bodyPr>
          <a:lstStyle/>
          <a:p>
            <a:pPr marL="0" lvl="2" indent="0">
              <a:buNone/>
            </a:pPr>
            <a:r>
              <a:rPr lang="en-GB" sz="1800" dirty="0"/>
              <a:t>Several sets of safeguarding standards apply to the aid and development sector. </a:t>
            </a:r>
          </a:p>
          <a:p>
            <a:pPr marL="0" lvl="2" indent="0">
              <a:buNone/>
            </a:pPr>
            <a:endParaRPr lang="en-GB" sz="1800" dirty="0"/>
          </a:p>
          <a:p>
            <a:pPr marL="0" lvl="2" indent="0">
              <a:buNone/>
            </a:pPr>
            <a:r>
              <a:rPr lang="en-GB" sz="1800" dirty="0"/>
              <a:t>They define and describe what is required for an organisation to work safely.</a:t>
            </a:r>
          </a:p>
          <a:p>
            <a:pPr marL="0" lvl="2" indent="0">
              <a:buNone/>
            </a:pPr>
            <a:endParaRPr lang="en-GB" sz="1800" dirty="0"/>
          </a:p>
          <a:p>
            <a:pPr marL="0" lvl="2" indent="0">
              <a:buNone/>
            </a:pPr>
            <a:r>
              <a:rPr lang="en-GB" sz="1800" dirty="0"/>
              <a:t>They help organisations deliver good quality programmes that are accountable to communities.</a:t>
            </a:r>
          </a:p>
          <a:p>
            <a:pPr marL="0" lvl="2" indent="0">
              <a:buNone/>
            </a:pPr>
            <a:endParaRPr lang="en-GB" sz="1800" dirty="0"/>
          </a:p>
          <a:p>
            <a:pPr marL="0" lvl="2" indent="0">
              <a:buNone/>
            </a:pPr>
            <a:r>
              <a:rPr lang="en-GB" sz="1800" dirty="0"/>
              <a:t>Donors often require organisations to meet certain standards and strengthen their capacity in order to qualify for funding.</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70987"/>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8</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a:t>
            </a:r>
            <a:r>
              <a:rPr lang="en-GB" sz="900" dirty="0">
                <a:solidFill>
                  <a:srgbClr val="283A51"/>
                </a:solidFill>
                <a:latin typeface="Helvetica Light" panose="020B0403020202020204" pitchFamily="34" charset="0"/>
              </a:rPr>
              <a:t>The Safeguarding Journey</a:t>
            </a:r>
            <a:endParaRPr lang="en-GB" sz="900" dirty="0">
              <a:latin typeface="Helvetica Light" panose="020B0403020202020204" pitchFamily="34" charset="0"/>
            </a:endParaRPr>
          </a:p>
        </p:txBody>
      </p:sp>
      <p:sp>
        <p:nvSpPr>
          <p:cNvPr id="3" name="Hexagon 10" descr="Small child looking out from behind a gate.">
            <a:extLst>
              <a:ext uri="{FF2B5EF4-FFF2-40B4-BE49-F238E27FC236}">
                <a16:creationId xmlns:a16="http://schemas.microsoft.com/office/drawing/2014/main" id="{01F2BDD7-6CFA-43E1-8BCA-6244C4B45E70}"/>
              </a:ext>
              <a:ext uri="{C183D7F6-B498-43B3-948B-1728B52AA6E4}">
                <adec:decorative xmlns:adec="http://schemas.microsoft.com/office/drawing/2017/decorative" val="0"/>
              </a:ext>
            </a:extLst>
          </p:cNvPr>
          <p:cNvSpPr>
            <a:spLocks noChangeAspect="1"/>
          </p:cNvSpPr>
          <p:nvPr/>
        </p:nvSpPr>
        <p:spPr>
          <a:xfrm rot="5400000">
            <a:off x="4775055" y="1673378"/>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b="551"/>
            </a:stretch>
          </a:blipFill>
          <a:ln w="206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Tree>
    <p:extLst>
      <p:ext uri="{BB962C8B-B14F-4D97-AF65-F5344CB8AC3E}">
        <p14:creationId xmlns:p14="http://schemas.microsoft.com/office/powerpoint/2010/main" val="68569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Global sector standards</a:t>
            </a:r>
          </a:p>
        </p:txBody>
      </p:sp>
      <p:sp>
        <p:nvSpPr>
          <p:cNvPr id="5" name="Text Placeholder 4"/>
          <p:cNvSpPr>
            <a:spLocks noGrp="1"/>
          </p:cNvSpPr>
          <p:nvPr>
            <p:ph idx="1"/>
          </p:nvPr>
        </p:nvSpPr>
        <p:spPr>
          <a:xfrm>
            <a:off x="611188" y="1400174"/>
            <a:ext cx="7911020" cy="4057650"/>
          </a:xfrm>
        </p:spPr>
        <p:txBody>
          <a:bodyPr>
            <a:noAutofit/>
          </a:bodyPr>
          <a:lstStyle/>
          <a:p>
            <a:pPr lvl="2"/>
            <a:r>
              <a:rPr lang="en-US" sz="1800" dirty="0">
                <a:hlinkClick r:id="rId2"/>
              </a:rPr>
              <a:t>DAC Recommendation on Ending Sexual Exploitation, Abuse, and Harassment in Development Co-operation and Humanitarian Assistance</a:t>
            </a:r>
            <a:endParaRPr lang="en-US" sz="1800" dirty="0"/>
          </a:p>
          <a:p>
            <a:pPr lvl="2"/>
            <a:endParaRPr lang="en-GB" sz="1800" dirty="0">
              <a:hlinkClick r:id="rId3"/>
            </a:endParaRPr>
          </a:p>
          <a:p>
            <a:pPr lvl="2"/>
            <a:r>
              <a:rPr lang="en-GB" sz="1800" dirty="0">
                <a:hlinkClick r:id="rId3"/>
              </a:rPr>
              <a:t>The Interagency Standing Committee Minimum Operating Standards for Protection from Sexual Exploitation and Abuse (PSEA) by own Personnel</a:t>
            </a:r>
            <a:endParaRPr lang="en-GB" sz="1600" dirty="0"/>
          </a:p>
          <a:p>
            <a:pPr lvl="2"/>
            <a:endParaRPr lang="en-US" sz="1800" dirty="0">
              <a:hlinkClick r:id="rId4"/>
            </a:endParaRPr>
          </a:p>
          <a:p>
            <a:pPr lvl="2"/>
            <a:r>
              <a:rPr lang="en-US" sz="1800" dirty="0">
                <a:hlinkClick r:id="rId4"/>
              </a:rPr>
              <a:t>Core Humanitarian Standard on Quality and Accountability </a:t>
            </a:r>
            <a:endParaRPr lang="en-GB" sz="1800" dirty="0"/>
          </a:p>
          <a:p>
            <a:pPr lvl="2"/>
            <a:endParaRPr lang="en-GB" sz="1800" dirty="0">
              <a:hlinkClick r:id="rId5"/>
            </a:endParaRPr>
          </a:p>
          <a:p>
            <a:pPr lvl="2"/>
            <a:r>
              <a:rPr lang="en-GB" sz="1800" dirty="0">
                <a:hlinkClick r:id="rId5"/>
              </a:rPr>
              <a:t>Keeping Children Safe Standards</a:t>
            </a:r>
            <a:endParaRPr lang="en-GB" sz="1800" dirty="0"/>
          </a:p>
          <a:p>
            <a:pPr lvl="2"/>
            <a:endParaRPr lang="en-GB" sz="1800" dirty="0"/>
          </a:p>
          <a:p>
            <a:pPr lvl="2"/>
            <a:r>
              <a:rPr lang="en-GB" sz="1800" dirty="0">
                <a:hlinkClick r:id="rId6"/>
              </a:rPr>
              <a:t>International Labour Organization Convention on Violence and Harassment in the Workplace</a:t>
            </a:r>
            <a:endParaRPr lang="en-GB" sz="1800" dirty="0"/>
          </a:p>
          <a:p>
            <a:pPr lvl="2"/>
            <a:endParaRPr lang="en-GB" sz="1800" dirty="0">
              <a:hlinkClick r:id="rId3"/>
            </a:endParaRPr>
          </a:p>
          <a:p>
            <a:pPr marL="457200" lvl="2" indent="-457200">
              <a:buAutoNum type="arabicPeriod"/>
            </a:pPr>
            <a:endParaRPr lang="en-GB" sz="2400" dirty="0"/>
          </a:p>
          <a:p>
            <a:pPr marL="342900" lvl="2" indent="-342900">
              <a:buAutoNum type="arabicPeriod"/>
            </a:pPr>
            <a:endParaRPr lang="en-GB" sz="1800"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70987"/>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pPr/>
              <a:t>9</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a:t>
            </a:r>
            <a:r>
              <a:rPr lang="en-GB" sz="900" dirty="0">
                <a:solidFill>
                  <a:srgbClr val="283A51"/>
                </a:solidFill>
                <a:latin typeface="Helvetica Light" panose="020B0403020202020204" pitchFamily="34" charset="0"/>
              </a:rPr>
              <a:t>The Safeguarding Journey</a:t>
            </a:r>
            <a:endParaRPr lang="en-GB" sz="900" dirty="0">
              <a:latin typeface="Helvetica Light" panose="020B0403020202020204" pitchFamily="34" charset="0"/>
            </a:endParaRPr>
          </a:p>
        </p:txBody>
      </p:sp>
    </p:spTree>
    <p:extLst>
      <p:ext uri="{BB962C8B-B14F-4D97-AF65-F5344CB8AC3E}">
        <p14:creationId xmlns:p14="http://schemas.microsoft.com/office/powerpoint/2010/main" val="4120418636"/>
      </p:ext>
    </p:extLst>
  </p:cSld>
  <p:clrMapOvr>
    <a:masterClrMapping/>
  </p:clrMapOvr>
</p:sld>
</file>

<file path=ppt/theme/theme1.xml><?xml version="1.0" encoding="utf-8"?>
<a:theme xmlns:a="http://schemas.openxmlformats.org/drawingml/2006/main" name="GEC_UKaid_template_newlogos3">
  <a:themeElements>
    <a:clrScheme name="Custom 3">
      <a:dk1>
        <a:srgbClr val="4D4F53"/>
      </a:dk1>
      <a:lt1>
        <a:srgbClr val="FFFFFF"/>
      </a:lt1>
      <a:dk2>
        <a:srgbClr val="283A51"/>
      </a:dk2>
      <a:lt2>
        <a:srgbClr val="FFFFFF"/>
      </a:lt2>
      <a:accent1>
        <a:srgbClr val="54BF9E"/>
      </a:accent1>
      <a:accent2>
        <a:srgbClr val="A2973F"/>
      </a:accent2>
      <a:accent3>
        <a:srgbClr val="283A51"/>
      </a:accent3>
      <a:accent4>
        <a:srgbClr val="ECCF3E"/>
      </a:accent4>
      <a:accent5>
        <a:srgbClr val="178480"/>
      </a:accent5>
      <a:accent6>
        <a:srgbClr val="ADBC83"/>
      </a:accent6>
      <a:hlink>
        <a:srgbClr val="A49629"/>
      </a:hlink>
      <a:folHlink>
        <a:srgbClr val="0039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228</TotalTime>
  <Words>3314</Words>
  <Application>Microsoft Macintosh PowerPoint</Application>
  <PresentationFormat>On-screen Show (4:3)</PresentationFormat>
  <Paragraphs>302</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Helvetica</vt:lpstr>
      <vt:lpstr>Helvetica Light</vt:lpstr>
      <vt:lpstr>GEC_UKaid_template_newlogos3</vt:lpstr>
      <vt:lpstr>PowerPoint Presentation</vt:lpstr>
      <vt:lpstr>This presentation will cover:</vt:lpstr>
      <vt:lpstr>Part one of the journey…</vt:lpstr>
      <vt:lpstr>1. What is safeguarding?</vt:lpstr>
      <vt:lpstr>1. What is safeguarding?</vt:lpstr>
      <vt:lpstr>Recent history of safeguarding</vt:lpstr>
      <vt:lpstr>Where does Sexual Exploitation, Abuse and Sexual Harassment (SEAH) and other safeguarding issues happen?</vt:lpstr>
      <vt:lpstr>Sector standards</vt:lpstr>
      <vt:lpstr>Global sector standards</vt:lpstr>
      <vt:lpstr>Part two of the journey…</vt:lpstr>
      <vt:lpstr>2. How to assess safeguarding</vt:lpstr>
      <vt:lpstr>2. How to plan safeguarding</vt:lpstr>
      <vt:lpstr>Organisational safeguarding risks</vt:lpstr>
      <vt:lpstr>Organisational safeguarding risks</vt:lpstr>
      <vt:lpstr>Part three of the journey…</vt:lpstr>
      <vt:lpstr>3. What is needed for safeguarding?</vt:lpstr>
      <vt:lpstr>3. What is needed for safeguarding?</vt:lpstr>
      <vt:lpstr>3. What is needed for safeguarding?</vt:lpstr>
      <vt:lpstr>3. What is needed for safeguarding?</vt:lpstr>
      <vt:lpstr>3. What is needed for safeguarding?</vt:lpstr>
      <vt:lpstr>3. What is needed for safeguarding?</vt:lpstr>
      <vt:lpstr>3. What is needed for safeguarding?</vt:lpstr>
      <vt:lpstr>3. What is needed for safeguarding?</vt:lpstr>
      <vt:lpstr>3. What is needed for safeguarding?</vt:lpstr>
      <vt:lpstr>3. What is needed for safeguarding?</vt:lpstr>
      <vt:lpstr>3. What is needed for safeguarding?</vt:lpstr>
      <vt:lpstr>3. What is needed for safeguarding?</vt:lpstr>
      <vt:lpstr>3. What is needed for safeguarding?</vt:lpstr>
      <vt:lpstr>Part four of the journey…</vt:lpstr>
      <vt:lpstr>4. What to do if there is a problem</vt:lpstr>
      <vt:lpstr>4. What to do if there is a problem</vt:lpstr>
      <vt:lpstr>4. What to do if there is a problem</vt:lpstr>
      <vt:lpstr>4. What to do if there is a problem</vt:lpstr>
      <vt:lpstr>4. What to do if there is a problem</vt:lpstr>
      <vt:lpstr>4. What to do if there is a problem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Kyra Dawson</dc:creator>
  <cp:lastModifiedBy>Charlotte Sissons</cp:lastModifiedBy>
  <cp:revision>177</cp:revision>
  <cp:lastPrinted>2012-06-18T09:17:19Z</cp:lastPrinted>
  <dcterms:created xsi:type="dcterms:W3CDTF">2018-02-22T16:13:53Z</dcterms:created>
  <dcterms:modified xsi:type="dcterms:W3CDTF">2020-12-14T14:49:44Z</dcterms:modified>
</cp:coreProperties>
</file>